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4B2"/>
    <a:srgbClr val="0065B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03" autoAdjust="0"/>
    <p:restoredTop sz="94660"/>
  </p:normalViewPr>
  <p:slideViewPr>
    <p:cSldViewPr snapToGrid="0">
      <p:cViewPr>
        <p:scale>
          <a:sx n="66" d="100"/>
          <a:sy n="66" d="100"/>
        </p:scale>
        <p:origin x="1744"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7" y="1749797"/>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1" y="5615679"/>
            <a:ext cx="5669756" cy="2581379"/>
          </a:xfrm>
        </p:spPr>
        <p:txBody>
          <a:bodyPr/>
          <a:lstStyle>
            <a:lvl1pPr marL="0" indent="0" algn="ctr">
              <a:buNone/>
              <a:defRPr sz="1984"/>
            </a:lvl1pPr>
            <a:lvl2pPr marL="377986" indent="0" algn="ctr">
              <a:buNone/>
              <a:defRPr sz="1653"/>
            </a:lvl2pPr>
            <a:lvl3pPr marL="755973" indent="0" algn="ctr">
              <a:buNone/>
              <a:defRPr sz="1488"/>
            </a:lvl3pPr>
            <a:lvl4pPr marL="1133960" indent="0" algn="ctr">
              <a:buNone/>
              <a:defRPr sz="1322"/>
            </a:lvl4pPr>
            <a:lvl5pPr marL="1511948" indent="0" algn="ctr">
              <a:buNone/>
              <a:defRPr sz="1322"/>
            </a:lvl5pPr>
            <a:lvl6pPr marL="1889933" indent="0" algn="ctr">
              <a:buNone/>
              <a:defRPr sz="1322"/>
            </a:lvl6pPr>
            <a:lvl7pPr marL="2267921" indent="0" algn="ctr">
              <a:buNone/>
              <a:defRPr sz="1322"/>
            </a:lvl7pPr>
            <a:lvl8pPr marL="2645908" indent="0" algn="ctr">
              <a:buNone/>
              <a:defRPr sz="1322"/>
            </a:lvl8pPr>
            <a:lvl9pPr marL="3023894" indent="0" algn="ctr">
              <a:buNone/>
              <a:defRPr sz="132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418539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547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1"/>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9" y="569241"/>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322419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73571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2" y="2665533"/>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2" y="7155103"/>
            <a:ext cx="6520220" cy="2338833"/>
          </a:xfrm>
        </p:spPr>
        <p:txBody>
          <a:bodyPr/>
          <a:lstStyle>
            <a:lvl1pPr marL="0" indent="0">
              <a:buNone/>
              <a:defRPr sz="1984">
                <a:solidFill>
                  <a:schemeClr val="tx1"/>
                </a:solidFill>
              </a:defRPr>
            </a:lvl1pPr>
            <a:lvl2pPr marL="377986" indent="0">
              <a:buNone/>
              <a:defRPr sz="1653">
                <a:solidFill>
                  <a:schemeClr val="tx1">
                    <a:tint val="75000"/>
                  </a:schemeClr>
                </a:solidFill>
              </a:defRPr>
            </a:lvl2pPr>
            <a:lvl3pPr marL="755973" indent="0">
              <a:buNone/>
              <a:defRPr sz="1488">
                <a:solidFill>
                  <a:schemeClr val="tx1">
                    <a:tint val="75000"/>
                  </a:schemeClr>
                </a:solidFill>
              </a:defRPr>
            </a:lvl3pPr>
            <a:lvl4pPr marL="1133960" indent="0">
              <a:buNone/>
              <a:defRPr sz="1322">
                <a:solidFill>
                  <a:schemeClr val="tx1">
                    <a:tint val="75000"/>
                  </a:schemeClr>
                </a:solidFill>
              </a:defRPr>
            </a:lvl4pPr>
            <a:lvl5pPr marL="1511948" indent="0">
              <a:buNone/>
              <a:defRPr sz="1322">
                <a:solidFill>
                  <a:schemeClr val="tx1">
                    <a:tint val="75000"/>
                  </a:schemeClr>
                </a:solidFill>
              </a:defRPr>
            </a:lvl5pPr>
            <a:lvl6pPr marL="1889933" indent="0">
              <a:buNone/>
              <a:defRPr sz="1322">
                <a:solidFill>
                  <a:schemeClr val="tx1">
                    <a:tint val="75000"/>
                  </a:schemeClr>
                </a:solidFill>
              </a:defRPr>
            </a:lvl6pPr>
            <a:lvl7pPr marL="2267921" indent="0">
              <a:buNone/>
              <a:defRPr sz="1322">
                <a:solidFill>
                  <a:schemeClr val="tx1">
                    <a:tint val="75000"/>
                  </a:schemeClr>
                </a:solidFill>
              </a:defRPr>
            </a:lvl7pPr>
            <a:lvl8pPr marL="2645908" indent="0">
              <a:buNone/>
              <a:defRPr sz="1322">
                <a:solidFill>
                  <a:schemeClr val="tx1">
                    <a:tint val="75000"/>
                  </a:schemeClr>
                </a:solidFill>
              </a:defRPr>
            </a:lvl8pPr>
            <a:lvl9pPr marL="3023894" indent="0">
              <a:buNone/>
              <a:defRPr sz="13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9472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1"/>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6" y="2846201"/>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327069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4" y="2620981"/>
            <a:ext cx="3198096" cy="1284503"/>
          </a:xfrm>
        </p:spPr>
        <p:txBody>
          <a:bodyPr anchor="b"/>
          <a:lstStyle>
            <a:lvl1pPr marL="0" indent="0">
              <a:buNone/>
              <a:defRPr sz="1984" b="1"/>
            </a:lvl1pPr>
            <a:lvl2pPr marL="377986" indent="0">
              <a:buNone/>
              <a:defRPr sz="1653" b="1"/>
            </a:lvl2pPr>
            <a:lvl3pPr marL="755973" indent="0">
              <a:buNone/>
              <a:defRPr sz="1488" b="1"/>
            </a:lvl3pPr>
            <a:lvl4pPr marL="1133960" indent="0">
              <a:buNone/>
              <a:defRPr sz="1322" b="1"/>
            </a:lvl4pPr>
            <a:lvl5pPr marL="1511948" indent="0">
              <a:buNone/>
              <a:defRPr sz="1322" b="1"/>
            </a:lvl5pPr>
            <a:lvl6pPr marL="1889933" indent="0">
              <a:buNone/>
              <a:defRPr sz="1322" b="1"/>
            </a:lvl6pPr>
            <a:lvl7pPr marL="2267921" indent="0">
              <a:buNone/>
              <a:defRPr sz="1322" b="1"/>
            </a:lvl7pPr>
            <a:lvl8pPr marL="2645908" indent="0">
              <a:buNone/>
              <a:defRPr sz="1322" b="1"/>
            </a:lvl8pPr>
            <a:lvl9pPr marL="3023894" indent="0">
              <a:buNone/>
              <a:defRPr sz="1322" b="1"/>
            </a:lvl9pPr>
          </a:lstStyle>
          <a:p>
            <a:pPr lvl="0"/>
            <a:r>
              <a:rPr lang="en-US"/>
              <a:t>Click to edit Master text styles</a:t>
            </a:r>
          </a:p>
        </p:txBody>
      </p:sp>
      <p:sp>
        <p:nvSpPr>
          <p:cNvPr id="4" name="Content Placeholder 3"/>
          <p:cNvSpPr>
            <a:spLocks noGrp="1"/>
          </p:cNvSpPr>
          <p:nvPr>
            <p:ph sz="half" idx="2"/>
          </p:nvPr>
        </p:nvSpPr>
        <p:spPr>
          <a:xfrm>
            <a:off x="520714" y="3905483"/>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7" y="2620981"/>
            <a:ext cx="3213847" cy="1284503"/>
          </a:xfrm>
        </p:spPr>
        <p:txBody>
          <a:bodyPr anchor="b"/>
          <a:lstStyle>
            <a:lvl1pPr marL="0" indent="0">
              <a:buNone/>
              <a:defRPr sz="1984" b="1"/>
            </a:lvl1pPr>
            <a:lvl2pPr marL="377986" indent="0">
              <a:buNone/>
              <a:defRPr sz="1653" b="1"/>
            </a:lvl2pPr>
            <a:lvl3pPr marL="755973" indent="0">
              <a:buNone/>
              <a:defRPr sz="1488" b="1"/>
            </a:lvl3pPr>
            <a:lvl4pPr marL="1133960" indent="0">
              <a:buNone/>
              <a:defRPr sz="1322" b="1"/>
            </a:lvl4pPr>
            <a:lvl5pPr marL="1511948" indent="0">
              <a:buNone/>
              <a:defRPr sz="1322" b="1"/>
            </a:lvl5pPr>
            <a:lvl6pPr marL="1889933" indent="0">
              <a:buNone/>
              <a:defRPr sz="1322" b="1"/>
            </a:lvl6pPr>
            <a:lvl7pPr marL="2267921" indent="0">
              <a:buNone/>
              <a:defRPr sz="1322" b="1"/>
            </a:lvl7pPr>
            <a:lvl8pPr marL="2645908" indent="0">
              <a:buNone/>
              <a:defRPr sz="1322" b="1"/>
            </a:lvl8pPr>
            <a:lvl9pPr marL="3023894" indent="0">
              <a:buNone/>
              <a:defRPr sz="1322" b="1"/>
            </a:lvl9pPr>
          </a:lstStyle>
          <a:p>
            <a:pPr lvl="0"/>
            <a:r>
              <a:rPr lang="en-US"/>
              <a:t>Click to edit Master text styles</a:t>
            </a:r>
          </a:p>
        </p:txBody>
      </p:sp>
      <p:sp>
        <p:nvSpPr>
          <p:cNvPr id="6" name="Content Placeholder 5"/>
          <p:cNvSpPr>
            <a:spLocks noGrp="1"/>
          </p:cNvSpPr>
          <p:nvPr>
            <p:ph sz="quarter" idx="4"/>
          </p:nvPr>
        </p:nvSpPr>
        <p:spPr>
          <a:xfrm>
            <a:off x="3827087" y="3905483"/>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EEE052-0DEB-4F2D-8D55-EAEC1E555FEF}" type="datetimeFigureOut">
              <a:rPr lang="en-IE" smtClean="0"/>
              <a:t>19/06/2020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56721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EEE052-0DEB-4F2D-8D55-EAEC1E555FEF}" type="datetimeFigureOut">
              <a:rPr lang="en-IE" smtClean="0"/>
              <a:t>19/06/2020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92869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EE052-0DEB-4F2D-8D55-EAEC1E555FEF}" type="datetimeFigureOut">
              <a:rPr lang="en-IE" smtClean="0"/>
              <a:t>19/06/2020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38130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6"/>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2"/>
            </a:lvl1pPr>
            <a:lvl2pPr marL="377986" indent="0">
              <a:buNone/>
              <a:defRPr sz="1157"/>
            </a:lvl2pPr>
            <a:lvl3pPr marL="755973" indent="0">
              <a:buNone/>
              <a:defRPr sz="991"/>
            </a:lvl3pPr>
            <a:lvl4pPr marL="1133960" indent="0">
              <a:buNone/>
              <a:defRPr sz="827"/>
            </a:lvl4pPr>
            <a:lvl5pPr marL="1511948" indent="0">
              <a:buNone/>
              <a:defRPr sz="827"/>
            </a:lvl5pPr>
            <a:lvl6pPr marL="1889933" indent="0">
              <a:buNone/>
              <a:defRPr sz="827"/>
            </a:lvl6pPr>
            <a:lvl7pPr marL="2267921" indent="0">
              <a:buNone/>
              <a:defRPr sz="827"/>
            </a:lvl7pPr>
            <a:lvl8pPr marL="2645908" indent="0">
              <a:buNone/>
              <a:defRPr sz="827"/>
            </a:lvl8pPr>
            <a:lvl9pPr marL="302389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019521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6"/>
            <a:ext cx="3827085" cy="7598117"/>
          </a:xfrm>
        </p:spPr>
        <p:txBody>
          <a:bodyPr anchor="t"/>
          <a:lstStyle>
            <a:lvl1pPr marL="0" indent="0">
              <a:buNone/>
              <a:defRPr sz="2645"/>
            </a:lvl1pPr>
            <a:lvl2pPr marL="377986" indent="0">
              <a:buNone/>
              <a:defRPr sz="2315"/>
            </a:lvl2pPr>
            <a:lvl3pPr marL="755973" indent="0">
              <a:buNone/>
              <a:defRPr sz="1984"/>
            </a:lvl3pPr>
            <a:lvl4pPr marL="1133960" indent="0">
              <a:buNone/>
              <a:defRPr sz="1653"/>
            </a:lvl4pPr>
            <a:lvl5pPr marL="1511948" indent="0">
              <a:buNone/>
              <a:defRPr sz="1653"/>
            </a:lvl5pPr>
            <a:lvl6pPr marL="1889933" indent="0">
              <a:buNone/>
              <a:defRPr sz="1653"/>
            </a:lvl6pPr>
            <a:lvl7pPr marL="2267921" indent="0">
              <a:buNone/>
              <a:defRPr sz="1653"/>
            </a:lvl7pPr>
            <a:lvl8pPr marL="2645908" indent="0">
              <a:buNone/>
              <a:defRPr sz="1653"/>
            </a:lvl8pPr>
            <a:lvl9pPr marL="3023894"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2"/>
            </a:lvl1pPr>
            <a:lvl2pPr marL="377986" indent="0">
              <a:buNone/>
              <a:defRPr sz="1157"/>
            </a:lvl2pPr>
            <a:lvl3pPr marL="755973" indent="0">
              <a:buNone/>
              <a:defRPr sz="991"/>
            </a:lvl3pPr>
            <a:lvl4pPr marL="1133960" indent="0">
              <a:buNone/>
              <a:defRPr sz="827"/>
            </a:lvl4pPr>
            <a:lvl5pPr marL="1511948" indent="0">
              <a:buNone/>
              <a:defRPr sz="827"/>
            </a:lvl5pPr>
            <a:lvl6pPr marL="1889933" indent="0">
              <a:buNone/>
              <a:defRPr sz="827"/>
            </a:lvl6pPr>
            <a:lvl7pPr marL="2267921" indent="0">
              <a:buNone/>
              <a:defRPr sz="827"/>
            </a:lvl7pPr>
            <a:lvl8pPr marL="2645908" indent="0">
              <a:buNone/>
              <a:defRPr sz="827"/>
            </a:lvl8pPr>
            <a:lvl9pPr marL="302389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265035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9"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9" y="2846201"/>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1">
                <a:solidFill>
                  <a:schemeClr val="tx1">
                    <a:tint val="75000"/>
                  </a:schemeClr>
                </a:solidFill>
              </a:defRPr>
            </a:lvl1pPr>
          </a:lstStyle>
          <a:p>
            <a:fld id="{A5EEE052-0DEB-4F2D-8D55-EAEC1E555FEF}" type="datetimeFigureOut">
              <a:rPr lang="en-IE" smtClean="0"/>
              <a:t>19/06/2020</a:t>
            </a:fld>
            <a:endParaRPr lang="en-IE"/>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1">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1">
                <a:solidFill>
                  <a:schemeClr val="tx1">
                    <a:tint val="75000"/>
                  </a:schemeClr>
                </a:solidFill>
              </a:defRPr>
            </a:lvl1pPr>
          </a:lstStyle>
          <a:p>
            <a:fld id="{F0B10950-9239-449F-B9CD-D550CDAEC641}" type="slidenum">
              <a:rPr lang="en-IE" smtClean="0"/>
              <a:t>‹#›</a:t>
            </a:fld>
            <a:endParaRPr lang="en-IE"/>
          </a:p>
        </p:txBody>
      </p:sp>
    </p:spTree>
    <p:extLst>
      <p:ext uri="{BB962C8B-B14F-4D97-AF65-F5344CB8AC3E}">
        <p14:creationId xmlns:p14="http://schemas.microsoft.com/office/powerpoint/2010/main" val="2495030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73"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8994" indent="-188994" algn="l" defTabSz="755973"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80" indent="-188994" algn="l" defTabSz="755973"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67" indent="-188994" algn="l" defTabSz="755973"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953"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940"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928"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913"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901"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888" indent="-188994" algn="l" defTabSz="75597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73" rtl="0" eaLnBrk="1" latinLnBrk="0" hangingPunct="1">
        <a:defRPr sz="1488" kern="1200">
          <a:solidFill>
            <a:schemeClr val="tx1"/>
          </a:solidFill>
          <a:latin typeface="+mn-lt"/>
          <a:ea typeface="+mn-ea"/>
          <a:cs typeface="+mn-cs"/>
        </a:defRPr>
      </a:lvl1pPr>
      <a:lvl2pPr marL="377986" algn="l" defTabSz="755973" rtl="0" eaLnBrk="1" latinLnBrk="0" hangingPunct="1">
        <a:defRPr sz="1488" kern="1200">
          <a:solidFill>
            <a:schemeClr val="tx1"/>
          </a:solidFill>
          <a:latin typeface="+mn-lt"/>
          <a:ea typeface="+mn-ea"/>
          <a:cs typeface="+mn-cs"/>
        </a:defRPr>
      </a:lvl2pPr>
      <a:lvl3pPr marL="755973" algn="l" defTabSz="755973" rtl="0" eaLnBrk="1" latinLnBrk="0" hangingPunct="1">
        <a:defRPr sz="1488" kern="1200">
          <a:solidFill>
            <a:schemeClr val="tx1"/>
          </a:solidFill>
          <a:latin typeface="+mn-lt"/>
          <a:ea typeface="+mn-ea"/>
          <a:cs typeface="+mn-cs"/>
        </a:defRPr>
      </a:lvl3pPr>
      <a:lvl4pPr marL="1133960" algn="l" defTabSz="755973" rtl="0" eaLnBrk="1" latinLnBrk="0" hangingPunct="1">
        <a:defRPr sz="1488" kern="1200">
          <a:solidFill>
            <a:schemeClr val="tx1"/>
          </a:solidFill>
          <a:latin typeface="+mn-lt"/>
          <a:ea typeface="+mn-ea"/>
          <a:cs typeface="+mn-cs"/>
        </a:defRPr>
      </a:lvl4pPr>
      <a:lvl5pPr marL="1511948" algn="l" defTabSz="755973" rtl="0" eaLnBrk="1" latinLnBrk="0" hangingPunct="1">
        <a:defRPr sz="1488" kern="1200">
          <a:solidFill>
            <a:schemeClr val="tx1"/>
          </a:solidFill>
          <a:latin typeface="+mn-lt"/>
          <a:ea typeface="+mn-ea"/>
          <a:cs typeface="+mn-cs"/>
        </a:defRPr>
      </a:lvl5pPr>
      <a:lvl6pPr marL="1889933" algn="l" defTabSz="755973" rtl="0" eaLnBrk="1" latinLnBrk="0" hangingPunct="1">
        <a:defRPr sz="1488" kern="1200">
          <a:solidFill>
            <a:schemeClr val="tx1"/>
          </a:solidFill>
          <a:latin typeface="+mn-lt"/>
          <a:ea typeface="+mn-ea"/>
          <a:cs typeface="+mn-cs"/>
        </a:defRPr>
      </a:lvl6pPr>
      <a:lvl7pPr marL="2267921" algn="l" defTabSz="755973" rtl="0" eaLnBrk="1" latinLnBrk="0" hangingPunct="1">
        <a:defRPr sz="1488" kern="1200">
          <a:solidFill>
            <a:schemeClr val="tx1"/>
          </a:solidFill>
          <a:latin typeface="+mn-lt"/>
          <a:ea typeface="+mn-ea"/>
          <a:cs typeface="+mn-cs"/>
        </a:defRPr>
      </a:lvl7pPr>
      <a:lvl8pPr marL="2645908" algn="l" defTabSz="755973" rtl="0" eaLnBrk="1" latinLnBrk="0" hangingPunct="1">
        <a:defRPr sz="1488" kern="1200">
          <a:solidFill>
            <a:schemeClr val="tx1"/>
          </a:solidFill>
          <a:latin typeface="+mn-lt"/>
          <a:ea typeface="+mn-ea"/>
          <a:cs typeface="+mn-cs"/>
        </a:defRPr>
      </a:lvl8pPr>
      <a:lvl9pPr marL="3023894" algn="l" defTabSz="75597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7800D46-00D1-49E4-847F-21D6E69F7B4F}"/>
              </a:ext>
            </a:extLst>
          </p:cNvPr>
          <p:cNvSpPr/>
          <p:nvPr/>
        </p:nvSpPr>
        <p:spPr>
          <a:xfrm>
            <a:off x="1527436" y="4069613"/>
            <a:ext cx="4504796" cy="461665"/>
          </a:xfrm>
          <a:prstGeom prst="rect">
            <a:avLst/>
          </a:prstGeom>
        </p:spPr>
        <p:txBody>
          <a:bodyPr wrap="square">
            <a:spAutoFit/>
          </a:bodyPr>
          <a:lstStyle/>
          <a:p>
            <a:pPr algn="ctr"/>
            <a:r>
              <a:rPr lang="en-GB" sz="2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sz="2400" dirty="0">
              <a:solidFill>
                <a:srgbClr val="3864B2"/>
              </a:solidFill>
            </a:endParaRPr>
          </a:p>
        </p:txBody>
      </p:sp>
      <p:pic>
        <p:nvPicPr>
          <p:cNvPr id="20" name="Picture 19" descr="Logo">
            <a:extLst>
              <a:ext uri="{FF2B5EF4-FFF2-40B4-BE49-F238E27FC236}">
                <a16:creationId xmlns:a16="http://schemas.microsoft.com/office/drawing/2014/main" id="{800BB901-0C04-4401-8DF5-F183C8C30CAA}"/>
              </a:ext>
            </a:extLst>
          </p:cNvPr>
          <p:cNvPicPr/>
          <p:nvPr/>
        </p:nvPicPr>
        <p:blipFill rotWithShape="1">
          <a:blip r:embed="rId2">
            <a:extLst>
              <a:ext uri="{28A0092B-C50C-407E-A947-70E740481C1C}">
                <a14:useLocalDpi xmlns:a14="http://schemas.microsoft.com/office/drawing/2010/main" val="0"/>
              </a:ext>
            </a:extLst>
          </a:blip>
          <a:srcRect t="-3752" r="37724"/>
          <a:stretch/>
        </p:blipFill>
        <p:spPr bwMode="auto">
          <a:xfrm>
            <a:off x="2888330" y="2823549"/>
            <a:ext cx="1783011" cy="885746"/>
          </a:xfrm>
          <a:prstGeom prst="rect">
            <a:avLst/>
          </a:prstGeom>
          <a:noFill/>
          <a:ln>
            <a:noFill/>
          </a:ln>
        </p:spPr>
      </p:pic>
      <p:sp>
        <p:nvSpPr>
          <p:cNvPr id="10" name="Rectangle 9">
            <a:extLst>
              <a:ext uri="{FF2B5EF4-FFF2-40B4-BE49-F238E27FC236}">
                <a16:creationId xmlns:a16="http://schemas.microsoft.com/office/drawing/2014/main" id="{E729E616-4B8F-451F-A631-699CD516E23D}"/>
              </a:ext>
            </a:extLst>
          </p:cNvPr>
          <p:cNvSpPr/>
          <p:nvPr/>
        </p:nvSpPr>
        <p:spPr>
          <a:xfrm>
            <a:off x="1" y="10101263"/>
            <a:ext cx="7559675"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pPr algn="ctr"/>
            <a:r>
              <a:rPr lang="en-IE" sz="1201"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1" name="Group 10">
            <a:extLst>
              <a:ext uri="{FF2B5EF4-FFF2-40B4-BE49-F238E27FC236}">
                <a16:creationId xmlns:a16="http://schemas.microsoft.com/office/drawing/2014/main" id="{7F7FAE7D-6ED3-4AA4-81CF-7A99AF5A267F}"/>
              </a:ext>
            </a:extLst>
          </p:cNvPr>
          <p:cNvGrpSpPr/>
          <p:nvPr/>
        </p:nvGrpSpPr>
        <p:grpSpPr>
          <a:xfrm>
            <a:off x="1" y="4838401"/>
            <a:ext cx="6553343" cy="1015011"/>
            <a:chOff x="-1" y="4838401"/>
            <a:chExt cx="6553343" cy="1015010"/>
          </a:xfrm>
        </p:grpSpPr>
        <p:grpSp>
          <p:nvGrpSpPr>
            <p:cNvPr id="13" name="Group 12">
              <a:extLst>
                <a:ext uri="{FF2B5EF4-FFF2-40B4-BE49-F238E27FC236}">
                  <a16:creationId xmlns:a16="http://schemas.microsoft.com/office/drawing/2014/main" id="{EF0F1595-A53D-4F56-8D3A-4D00935E75F3}"/>
                </a:ext>
              </a:extLst>
            </p:cNvPr>
            <p:cNvGrpSpPr/>
            <p:nvPr/>
          </p:nvGrpSpPr>
          <p:grpSpPr>
            <a:xfrm>
              <a:off x="-1" y="4838401"/>
              <a:ext cx="6553343" cy="1015010"/>
              <a:chOff x="523270" y="555966"/>
              <a:chExt cx="6553343" cy="1015010"/>
            </a:xfrm>
          </p:grpSpPr>
          <p:sp>
            <p:nvSpPr>
              <p:cNvPr id="22" name="Rectangle 21">
                <a:extLst>
                  <a:ext uri="{FF2B5EF4-FFF2-40B4-BE49-F238E27FC236}">
                    <a16:creationId xmlns:a16="http://schemas.microsoft.com/office/drawing/2014/main" id="{472003D8-1A0A-457A-B69B-41238FF80D6B}"/>
                  </a:ext>
                </a:extLst>
              </p:cNvPr>
              <p:cNvSpPr/>
              <p:nvPr/>
            </p:nvSpPr>
            <p:spPr>
              <a:xfrm>
                <a:off x="523270" y="555966"/>
                <a:ext cx="6553343" cy="101501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sp>
            <p:nvSpPr>
              <p:cNvPr id="23" name="Rectangle 22">
                <a:extLst>
                  <a:ext uri="{FF2B5EF4-FFF2-40B4-BE49-F238E27FC236}">
                    <a16:creationId xmlns:a16="http://schemas.microsoft.com/office/drawing/2014/main" id="{E68C4C8C-C3D8-4F2D-8AFE-B87AB0A411F7}"/>
                  </a:ext>
                </a:extLst>
              </p:cNvPr>
              <p:cNvSpPr/>
              <p:nvPr/>
            </p:nvSpPr>
            <p:spPr>
              <a:xfrm>
                <a:off x="1599009" y="894520"/>
                <a:ext cx="5408196" cy="369332"/>
              </a:xfrm>
              <a:prstGeom prst="rect">
                <a:avLst/>
              </a:prstGeom>
            </p:spPr>
            <p:txBody>
              <a:bodyPr wrap="square">
                <a:spAutoFit/>
              </a:bodyPr>
              <a:lstStyle/>
              <a:p>
                <a:pPr algn="ctr"/>
                <a:r>
                  <a:rPr lang="en-GB"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TEAM GOAL SETTING</a:t>
                </a:r>
                <a:endParaRPr lang="en-IE" dirty="0"/>
              </a:p>
            </p:txBody>
          </p:sp>
        </p:grpSp>
        <p:pic>
          <p:nvPicPr>
            <p:cNvPr id="15" name="Picture 14">
              <a:extLst>
                <a:ext uri="{FF2B5EF4-FFF2-40B4-BE49-F238E27FC236}">
                  <a16:creationId xmlns:a16="http://schemas.microsoft.com/office/drawing/2014/main" id="{8D3A5C75-84EA-4FE8-9B6E-9CCE9660FC2F}"/>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275518" y="4891595"/>
              <a:ext cx="1251918" cy="925807"/>
            </a:xfrm>
            <a:prstGeom prst="rect">
              <a:avLst/>
            </a:prstGeom>
            <a:solidFill>
              <a:srgbClr val="3864B2"/>
            </a:solidFill>
          </p:spPr>
        </p:pic>
      </p:grpSp>
    </p:spTree>
    <p:extLst>
      <p:ext uri="{BB962C8B-B14F-4D97-AF65-F5344CB8AC3E}">
        <p14:creationId xmlns:p14="http://schemas.microsoft.com/office/powerpoint/2010/main" val="1523613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icture 52" descr="Logo">
            <a:extLst>
              <a:ext uri="{FF2B5EF4-FFF2-40B4-BE49-F238E27FC236}">
                <a16:creationId xmlns:a16="http://schemas.microsoft.com/office/drawing/2014/main" id="{5542E93E-77D4-49DE-A415-358095A0BB0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7" y="256841"/>
            <a:ext cx="1710055" cy="509905"/>
          </a:xfrm>
          <a:prstGeom prst="rect">
            <a:avLst/>
          </a:prstGeom>
          <a:noFill/>
          <a:ln>
            <a:noFill/>
          </a:ln>
        </p:spPr>
      </p:pic>
      <p:sp>
        <p:nvSpPr>
          <p:cNvPr id="51" name="Rectangle 50">
            <a:extLst>
              <a:ext uri="{FF2B5EF4-FFF2-40B4-BE49-F238E27FC236}">
                <a16:creationId xmlns:a16="http://schemas.microsoft.com/office/drawing/2014/main" id="{36F99A01-7E88-45A9-9F68-3C4EE3B577E1}"/>
              </a:ext>
            </a:extLst>
          </p:cNvPr>
          <p:cNvSpPr/>
          <p:nvPr/>
        </p:nvSpPr>
        <p:spPr>
          <a:xfrm>
            <a:off x="3036684" y="327128"/>
            <a:ext cx="1486304"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dirty="0">
              <a:solidFill>
                <a:srgbClr val="3864B2"/>
              </a:solidFill>
            </a:endParaRPr>
          </a:p>
        </p:txBody>
      </p:sp>
      <p:sp>
        <p:nvSpPr>
          <p:cNvPr id="13" name="Rectangle: Rounded Corners 12">
            <a:extLst>
              <a:ext uri="{FF2B5EF4-FFF2-40B4-BE49-F238E27FC236}">
                <a16:creationId xmlns:a16="http://schemas.microsoft.com/office/drawing/2014/main" id="{9C04C184-8005-4C1A-8150-6615F8438E54}"/>
              </a:ext>
            </a:extLst>
          </p:cNvPr>
          <p:cNvSpPr/>
          <p:nvPr/>
        </p:nvSpPr>
        <p:spPr>
          <a:xfrm>
            <a:off x="983964" y="1974585"/>
            <a:ext cx="5587200" cy="3235787"/>
          </a:xfrm>
          <a:prstGeom prst="roundRect">
            <a:avLst>
              <a:gd name="adj" fmla="val 1936"/>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19" rIns="72000" bIns="45719" numCol="1" spcCol="0" rtlCol="0" fromWordArt="0" anchor="ctr" anchorCtr="0" forceAA="0" compatLnSpc="1">
            <a:prstTxWarp prst="textNoShape">
              <a:avLst/>
            </a:prstTxWarp>
            <a:noAutofit/>
          </a:bodyPr>
          <a:lstStyle/>
          <a:p>
            <a:r>
              <a:rPr lang="en-US" sz="1100" dirty="0">
                <a:latin typeface="Verdana" panose="020B0604030504040204" pitchFamily="34" charset="0"/>
                <a:ea typeface="Verdana" panose="020B0604030504040204" pitchFamily="34" charset="0"/>
                <a:cs typeface="Verdana" panose="020B0604030504040204" pitchFamily="34" charset="0"/>
              </a:rPr>
              <a:t>Once a team has developed its vision and mission statement, its next step is to develop the specific goals that are focused on achieving that mission. Goals refer to specific measurable results. A team’s objectives may outline what will be accomplished by certain target dates. </a:t>
            </a:r>
          </a:p>
          <a:p>
            <a:endParaRPr lang="en-US" sz="1100" dirty="0">
              <a:latin typeface="Verdana" panose="020B0604030504040204" pitchFamily="34" charset="0"/>
              <a:ea typeface="Verdana" panose="020B0604030504040204" pitchFamily="34" charset="0"/>
              <a:cs typeface="Verdana" panose="020B0604030504040204" pitchFamily="34" charset="0"/>
            </a:endParaRPr>
          </a:p>
          <a:p>
            <a:r>
              <a:rPr lang="en-US" sz="1100" dirty="0">
                <a:latin typeface="Verdana" panose="020B0604030504040204" pitchFamily="34" charset="0"/>
                <a:ea typeface="Verdana" panose="020B0604030504040204" pitchFamily="34" charset="0"/>
                <a:cs typeface="Verdana" panose="020B0604030504040204" pitchFamily="34" charset="0"/>
              </a:rPr>
              <a:t>For example, one of several goals for a community initiative to promote care and caring for older adults might be: </a:t>
            </a:r>
            <a:r>
              <a:rPr lang="en-US" sz="1100" i="1" dirty="0">
                <a:latin typeface="Verdana" panose="020B0604030504040204" pitchFamily="34" charset="0"/>
                <a:ea typeface="Verdana" panose="020B0604030504040204" pitchFamily="34" charset="0"/>
                <a:cs typeface="Verdana" panose="020B0604030504040204" pitchFamily="34" charset="0"/>
              </a:rPr>
              <a:t>"By April 2018 </a:t>
            </a:r>
            <a:r>
              <a:rPr lang="en-US" sz="1100" dirty="0">
                <a:latin typeface="Verdana" panose="020B0604030504040204" pitchFamily="34" charset="0"/>
                <a:ea typeface="Verdana" panose="020B0604030504040204" pitchFamily="34" charset="0"/>
                <a:cs typeface="Verdana" panose="020B0604030504040204" pitchFamily="34" charset="0"/>
              </a:rPr>
              <a:t>(by when)</a:t>
            </a:r>
            <a:r>
              <a:rPr lang="en-US" sz="1100" i="1" dirty="0">
                <a:latin typeface="Verdana" panose="020B0604030504040204" pitchFamily="34" charset="0"/>
                <a:ea typeface="Verdana" panose="020B0604030504040204" pitchFamily="34" charset="0"/>
                <a:cs typeface="Verdana" panose="020B0604030504040204" pitchFamily="34" charset="0"/>
              </a:rPr>
              <a:t>, to decrease by half a day </a:t>
            </a:r>
            <a:r>
              <a:rPr lang="en-US" sz="1100" dirty="0">
                <a:latin typeface="Verdana" panose="020B0604030504040204" pitchFamily="34" charset="0"/>
                <a:ea typeface="Verdana" panose="020B0604030504040204" pitchFamily="34" charset="0"/>
                <a:cs typeface="Verdana" panose="020B0604030504040204" pitchFamily="34" charset="0"/>
              </a:rPr>
              <a:t>(how much)</a:t>
            </a:r>
            <a:r>
              <a:rPr lang="en-US" sz="1100" i="1" dirty="0">
                <a:latin typeface="Verdana" panose="020B0604030504040204" pitchFamily="34" charset="0"/>
                <a:ea typeface="Verdana" panose="020B0604030504040204" pitchFamily="34" charset="0"/>
                <a:cs typeface="Verdana" panose="020B0604030504040204" pitchFamily="34" charset="0"/>
              </a:rPr>
              <a:t> patients’ average length of stay on the ward </a:t>
            </a:r>
            <a:r>
              <a:rPr lang="en-US" sz="1100" dirty="0">
                <a:latin typeface="Verdana" panose="020B0604030504040204" pitchFamily="34" charset="0"/>
                <a:ea typeface="Verdana" panose="020B0604030504040204" pitchFamily="34" charset="0"/>
                <a:cs typeface="Verdana" panose="020B0604030504040204" pitchFamily="34" charset="0"/>
              </a:rPr>
              <a:t>(of what)</a:t>
            </a:r>
            <a:r>
              <a:rPr lang="en-US" sz="1100" i="1" dirty="0">
                <a:latin typeface="Verdana" panose="020B0604030504040204" pitchFamily="34" charset="0"/>
                <a:ea typeface="Verdana" panose="020B0604030504040204" pitchFamily="34" charset="0"/>
                <a:cs typeface="Verdana" panose="020B0604030504040204" pitchFamily="34" charset="0"/>
              </a:rPr>
              <a:t>."</a:t>
            </a:r>
          </a:p>
          <a:p>
            <a:endParaRPr lang="en-US" sz="1100" dirty="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sz="1100" b="1" dirty="0">
                <a:latin typeface="Verdana" panose="020B0604030504040204" pitchFamily="34" charset="0"/>
                <a:ea typeface="Verdana" panose="020B0604030504040204" pitchFamily="34" charset="0"/>
                <a:cs typeface="Verdana" panose="020B0604030504040204" pitchFamily="34" charset="0"/>
              </a:rPr>
              <a:t>To make sure your goals are clear and reachable, each one should be challenging and SMART:</a:t>
            </a:r>
          </a:p>
          <a:p>
            <a:pPr marL="171458" indent="-171458">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Specific</a:t>
            </a:r>
            <a:r>
              <a:rPr lang="en-US" sz="1100" dirty="0">
                <a:latin typeface="Verdana" panose="020B0604030504040204" pitchFamily="34" charset="0"/>
                <a:ea typeface="Verdana" panose="020B0604030504040204" pitchFamily="34" charset="0"/>
                <a:cs typeface="Verdana" panose="020B0604030504040204" pitchFamily="34" charset="0"/>
              </a:rPr>
              <a:t> (simple, sensible, significant).</a:t>
            </a:r>
          </a:p>
          <a:p>
            <a:pPr marL="171458" indent="-171458">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Measurable</a:t>
            </a:r>
            <a:r>
              <a:rPr lang="en-US" sz="1100" dirty="0">
                <a:latin typeface="Verdana" panose="020B0604030504040204" pitchFamily="34" charset="0"/>
                <a:ea typeface="Verdana" panose="020B0604030504040204" pitchFamily="34" charset="0"/>
                <a:cs typeface="Verdana" panose="020B0604030504040204" pitchFamily="34" charset="0"/>
              </a:rPr>
              <a:t> (meaningful, motivating).</a:t>
            </a:r>
          </a:p>
          <a:p>
            <a:pPr marL="171458" indent="-171458">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Achievable</a:t>
            </a:r>
            <a:r>
              <a:rPr lang="en-US" sz="1100" dirty="0">
                <a:latin typeface="Verdana" panose="020B0604030504040204" pitchFamily="34" charset="0"/>
                <a:ea typeface="Verdana" panose="020B0604030504040204" pitchFamily="34" charset="0"/>
                <a:cs typeface="Verdana" panose="020B0604030504040204" pitchFamily="34" charset="0"/>
              </a:rPr>
              <a:t> (agreed, attainable).</a:t>
            </a:r>
          </a:p>
          <a:p>
            <a:pPr marL="171458" indent="-171458">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Relevant</a:t>
            </a:r>
            <a:r>
              <a:rPr lang="en-US" sz="1100" dirty="0">
                <a:latin typeface="Verdana" panose="020B0604030504040204" pitchFamily="34" charset="0"/>
                <a:ea typeface="Verdana" panose="020B0604030504040204" pitchFamily="34" charset="0"/>
                <a:cs typeface="Verdana" panose="020B0604030504040204" pitchFamily="34" charset="0"/>
              </a:rPr>
              <a:t> (reasonable, realistic and resourced, results-based).</a:t>
            </a:r>
          </a:p>
          <a:p>
            <a:pPr marL="171458" indent="-171458">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Time</a:t>
            </a:r>
            <a:r>
              <a:rPr lang="en-US" sz="1100" dirty="0">
                <a:latin typeface="Verdana" panose="020B0604030504040204" pitchFamily="34" charset="0"/>
                <a:ea typeface="Verdana" panose="020B0604030504040204" pitchFamily="34" charset="0"/>
                <a:cs typeface="Verdana" panose="020B0604030504040204" pitchFamily="34" charset="0"/>
              </a:rPr>
              <a:t> </a:t>
            </a:r>
            <a:r>
              <a:rPr lang="en-US" sz="1100" b="1" dirty="0">
                <a:latin typeface="Verdana" panose="020B0604030504040204" pitchFamily="34" charset="0"/>
                <a:ea typeface="Verdana" panose="020B0604030504040204" pitchFamily="34" charset="0"/>
                <a:cs typeface="Verdana" panose="020B0604030504040204" pitchFamily="34" charset="0"/>
              </a:rPr>
              <a:t>bound</a:t>
            </a:r>
            <a:r>
              <a:rPr lang="en-US" sz="1100" dirty="0">
                <a:latin typeface="Verdana" panose="020B0604030504040204" pitchFamily="34" charset="0"/>
                <a:ea typeface="Verdana" panose="020B0604030504040204" pitchFamily="34" charset="0"/>
                <a:cs typeface="Verdana" panose="020B0604030504040204" pitchFamily="34" charset="0"/>
              </a:rPr>
              <a:t> (time based, time/cost limited, timely, time-sensitive).</a:t>
            </a:r>
          </a:p>
        </p:txBody>
      </p:sp>
      <p:sp>
        <p:nvSpPr>
          <p:cNvPr id="22" name="Rectangle 21">
            <a:extLst>
              <a:ext uri="{FF2B5EF4-FFF2-40B4-BE49-F238E27FC236}">
                <a16:creationId xmlns:a16="http://schemas.microsoft.com/office/drawing/2014/main" id="{E1C10642-C256-4484-82E0-A2A14ED4EFB6}"/>
              </a:ext>
            </a:extLst>
          </p:cNvPr>
          <p:cNvSpPr/>
          <p:nvPr/>
        </p:nvSpPr>
        <p:spPr>
          <a:xfrm>
            <a:off x="1098060" y="1664645"/>
            <a:ext cx="5359008" cy="307777"/>
          </a:xfrm>
          <a:prstGeom prst="rect">
            <a:avLst/>
          </a:prstGeom>
          <a:noFill/>
        </p:spPr>
        <p:txBody>
          <a:bodyPr wrap="square">
            <a:spAutoFit/>
          </a:bodyPr>
          <a:lstStyle/>
          <a:p>
            <a:pPr algn="ctr"/>
            <a:r>
              <a:rPr lang="en-US"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About team goals</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9533B082-25D3-4D01-99EA-F274601D2EB5}"/>
              </a:ext>
            </a:extLst>
          </p:cNvPr>
          <p:cNvSpPr/>
          <p:nvPr/>
        </p:nvSpPr>
        <p:spPr>
          <a:xfrm>
            <a:off x="983964" y="6152377"/>
            <a:ext cx="5587200" cy="3281989"/>
          </a:xfrm>
          <a:prstGeom prst="roundRect">
            <a:avLst>
              <a:gd name="adj" fmla="val 1936"/>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19" rIns="72000" bIns="45719" numCol="1" spcCol="0" rtlCol="0" fromWordArt="0" anchor="ctr" anchorCtr="0" forceAA="0" compatLnSpc="1">
            <a:prstTxWarp prst="textNoShape">
              <a:avLst/>
            </a:prstTxWarp>
            <a:noAutofit/>
          </a:bodyPr>
          <a:lstStyle/>
          <a:p>
            <a:pPr marL="228612" indent="-228612">
              <a:spcAft>
                <a:spcPts val="600"/>
              </a:spcAft>
              <a:buFont typeface="Arial" panose="020B0604020202020204" pitchFamily="34" charset="0"/>
              <a:buChar char="•"/>
            </a:pPr>
            <a:r>
              <a:rPr lang="en-US" sz="1100" dirty="0">
                <a:latin typeface="Verdana" panose="020B0604030504040204" pitchFamily="34" charset="0"/>
                <a:ea typeface="Verdana" panose="020B0604030504040204" pitchFamily="34" charset="0"/>
                <a:cs typeface="Verdana" panose="020B0604030504040204" pitchFamily="34" charset="0"/>
              </a:rPr>
              <a:t>Performance goals are goals that involve achieving some level of performance. </a:t>
            </a:r>
          </a:p>
          <a:p>
            <a:pPr marL="228612" indent="-228612">
              <a:spcAft>
                <a:spcPts val="600"/>
              </a:spcAft>
              <a:buFont typeface="Arial" panose="020B0604020202020204" pitchFamily="34" charset="0"/>
              <a:buChar char="•"/>
            </a:pPr>
            <a:r>
              <a:rPr lang="en-US" sz="1100" dirty="0">
                <a:latin typeface="Verdana" panose="020B0604030504040204" pitchFamily="34" charset="0"/>
                <a:ea typeface="Verdana" panose="020B0604030504040204" pitchFamily="34" charset="0"/>
                <a:cs typeface="Verdana" panose="020B0604030504040204" pitchFamily="34" charset="0"/>
              </a:rPr>
              <a:t>Learning goals involve gaining knowledge or skills, new competencies or approaches</a:t>
            </a:r>
          </a:p>
          <a:p>
            <a:r>
              <a:rPr lang="en-US" sz="1100" b="1" dirty="0">
                <a:latin typeface="Verdana" panose="020B0604030504040204" pitchFamily="34" charset="0"/>
                <a:ea typeface="Verdana" panose="020B0604030504040204" pitchFamily="34" charset="0"/>
                <a:cs typeface="Verdana" panose="020B0604030504040204" pitchFamily="34" charset="0"/>
              </a:rPr>
              <a:t>Teams may select to develop objectives in both categories. </a:t>
            </a:r>
            <a:r>
              <a:rPr lang="en-US" sz="1100" dirty="0">
                <a:latin typeface="Verdana" panose="020B0604030504040204" pitchFamily="34" charset="0"/>
                <a:ea typeface="Verdana" panose="020B0604030504040204" pitchFamily="34" charset="0"/>
                <a:cs typeface="Verdana" panose="020B0604030504040204" pitchFamily="34" charset="0"/>
              </a:rPr>
              <a:t>Goals should fit with </a:t>
            </a:r>
            <a:r>
              <a:rPr lang="en-US" sz="1100" dirty="0" err="1">
                <a:latin typeface="Verdana" panose="020B0604030504040204" pitchFamily="34" charset="0"/>
                <a:ea typeface="Verdana" panose="020B0604030504040204" pitchFamily="34" charset="0"/>
                <a:cs typeface="Verdana" panose="020B0604030504040204" pitchFamily="34" charset="0"/>
              </a:rPr>
              <a:t>organisational</a:t>
            </a:r>
            <a:r>
              <a:rPr lang="en-US" sz="1100" dirty="0">
                <a:latin typeface="Verdana" panose="020B0604030504040204" pitchFamily="34" charset="0"/>
                <a:ea typeface="Verdana" panose="020B0604030504040204" pitchFamily="34" charset="0"/>
                <a:cs typeface="Verdana" panose="020B0604030504040204" pitchFamily="34" charset="0"/>
              </a:rPr>
              <a:t> goals / values – how is the work of the team contributing to the </a:t>
            </a:r>
            <a:r>
              <a:rPr lang="en-US" sz="1100" dirty="0" err="1">
                <a:latin typeface="Verdana" panose="020B0604030504040204" pitchFamily="34" charset="0"/>
                <a:ea typeface="Verdana" panose="020B0604030504040204" pitchFamily="34" charset="0"/>
                <a:cs typeface="Verdana" panose="020B0604030504040204" pitchFamily="34" charset="0"/>
              </a:rPr>
              <a:t>organisation’s</a:t>
            </a:r>
            <a:r>
              <a:rPr lang="en-US" sz="1100" dirty="0">
                <a:latin typeface="Verdana" panose="020B0604030504040204" pitchFamily="34" charset="0"/>
                <a:ea typeface="Verdana" panose="020B0604030504040204" pitchFamily="34" charset="0"/>
                <a:cs typeface="Verdana" panose="020B0604030504040204" pitchFamily="34" charset="0"/>
              </a:rPr>
              <a:t> pursuit of its goals?</a:t>
            </a:r>
          </a:p>
          <a:p>
            <a:endParaRPr lang="en-US" sz="1100" dirty="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sz="1100" dirty="0">
                <a:latin typeface="Verdana" panose="020B0604030504040204" pitchFamily="34" charset="0"/>
                <a:ea typeface="Verdana" panose="020B0604030504040204" pitchFamily="34" charset="0"/>
                <a:cs typeface="Verdana" panose="020B0604030504040204" pitchFamily="34" charset="0"/>
              </a:rPr>
              <a:t>According to West et al. (2017), most healthcare team goals should include:</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Providing high quality and compassionate care.</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Continually improving that care.</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Ensuring other team members’ wellbeing, growth and development.</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Ensuring that working relationships and practices with other teams in the </a:t>
            </a:r>
            <a:r>
              <a:rPr lang="en-US" sz="1100" dirty="0" err="1">
                <a:latin typeface="Verdana" panose="020B0604030504040204" pitchFamily="34" charset="0"/>
                <a:ea typeface="Verdana" panose="020B0604030504040204" pitchFamily="34" charset="0"/>
                <a:cs typeface="Verdana" panose="020B0604030504040204" pitchFamily="34" charset="0"/>
              </a:rPr>
              <a:t>organisation</a:t>
            </a:r>
            <a:r>
              <a:rPr lang="en-US" sz="1100" dirty="0">
                <a:latin typeface="Verdana" panose="020B0604030504040204" pitchFamily="34" charset="0"/>
                <a:ea typeface="Verdana" panose="020B0604030504040204" pitchFamily="34" charset="0"/>
                <a:cs typeface="Verdana" panose="020B0604030504040204" pitchFamily="34" charset="0"/>
              </a:rPr>
              <a:t> are of high quality and continually improving.</a:t>
            </a:r>
          </a:p>
        </p:txBody>
      </p:sp>
      <p:sp>
        <p:nvSpPr>
          <p:cNvPr id="18" name="Rectangle 17">
            <a:extLst>
              <a:ext uri="{FF2B5EF4-FFF2-40B4-BE49-F238E27FC236}">
                <a16:creationId xmlns:a16="http://schemas.microsoft.com/office/drawing/2014/main" id="{8D668087-A984-4DA1-BDD2-2506576EDDC5}"/>
              </a:ext>
            </a:extLst>
          </p:cNvPr>
          <p:cNvSpPr/>
          <p:nvPr/>
        </p:nvSpPr>
        <p:spPr>
          <a:xfrm>
            <a:off x="1098060" y="5843592"/>
            <a:ext cx="5359008" cy="307777"/>
          </a:xfrm>
          <a:prstGeom prst="rect">
            <a:avLst/>
          </a:prstGeom>
          <a:noFill/>
        </p:spPr>
        <p:txBody>
          <a:bodyPr wrap="square">
            <a:spAutoFit/>
          </a:bodyPr>
          <a:lstStyle/>
          <a:p>
            <a:pPr algn="ctr"/>
            <a:r>
              <a:rPr lang="en-US"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Types of goals</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19" name="Rectangle 18">
            <a:extLst>
              <a:ext uri="{FF2B5EF4-FFF2-40B4-BE49-F238E27FC236}">
                <a16:creationId xmlns:a16="http://schemas.microsoft.com/office/drawing/2014/main" id="{A2C48B93-5D7E-4CE4-B023-C45B6FE0D711}"/>
              </a:ext>
            </a:extLst>
          </p:cNvPr>
          <p:cNvSpPr/>
          <p:nvPr/>
        </p:nvSpPr>
        <p:spPr>
          <a:xfrm>
            <a:off x="1" y="10101263"/>
            <a:ext cx="7559675"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pPr algn="ctr"/>
            <a:r>
              <a:rPr lang="en-IE" sz="1201"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20" name="Group 19">
            <a:extLst>
              <a:ext uri="{FF2B5EF4-FFF2-40B4-BE49-F238E27FC236}">
                <a16:creationId xmlns:a16="http://schemas.microsoft.com/office/drawing/2014/main" id="{BE9F0F17-C89E-48AE-9710-20A3477AEA7F}"/>
              </a:ext>
            </a:extLst>
          </p:cNvPr>
          <p:cNvGrpSpPr/>
          <p:nvPr/>
        </p:nvGrpSpPr>
        <p:grpSpPr>
          <a:xfrm>
            <a:off x="0" y="869473"/>
            <a:ext cx="6571164" cy="638965"/>
            <a:chOff x="0" y="869472"/>
            <a:chExt cx="6571164" cy="638965"/>
          </a:xfrm>
        </p:grpSpPr>
        <p:grpSp>
          <p:nvGrpSpPr>
            <p:cNvPr id="21" name="Group 20">
              <a:extLst>
                <a:ext uri="{FF2B5EF4-FFF2-40B4-BE49-F238E27FC236}">
                  <a16:creationId xmlns:a16="http://schemas.microsoft.com/office/drawing/2014/main" id="{48DF6844-C42C-4091-8CEB-95C4B9B9DD41}"/>
                </a:ext>
              </a:extLst>
            </p:cNvPr>
            <p:cNvGrpSpPr/>
            <p:nvPr/>
          </p:nvGrpSpPr>
          <p:grpSpPr>
            <a:xfrm>
              <a:off x="0" y="869472"/>
              <a:ext cx="6571164" cy="638965"/>
              <a:chOff x="610500" y="869472"/>
              <a:chExt cx="6571164" cy="638965"/>
            </a:xfrm>
          </p:grpSpPr>
          <p:sp>
            <p:nvSpPr>
              <p:cNvPr id="24" name="Rectangle 23">
                <a:extLst>
                  <a:ext uri="{FF2B5EF4-FFF2-40B4-BE49-F238E27FC236}">
                    <a16:creationId xmlns:a16="http://schemas.microsoft.com/office/drawing/2014/main" id="{5169A57A-FCF6-4E7A-B231-ABB47B26CE24}"/>
                  </a:ext>
                </a:extLst>
              </p:cNvPr>
              <p:cNvSpPr/>
              <p:nvPr/>
            </p:nvSpPr>
            <p:spPr>
              <a:xfrm>
                <a:off x="610500"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sp>
            <p:nvSpPr>
              <p:cNvPr id="25" name="Rectangle 24">
                <a:extLst>
                  <a:ext uri="{FF2B5EF4-FFF2-40B4-BE49-F238E27FC236}">
                    <a16:creationId xmlns:a16="http://schemas.microsoft.com/office/drawing/2014/main" id="{9E8198B8-65FC-4F0D-9A7F-1343080C80C9}"/>
                  </a:ext>
                </a:extLst>
              </p:cNvPr>
              <p:cNvSpPr/>
              <p:nvPr/>
            </p:nvSpPr>
            <p:spPr>
              <a:xfrm>
                <a:off x="1659371" y="1031425"/>
                <a:ext cx="5408195"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TEAM GOAL SETTING</a:t>
                </a:r>
                <a:endParaRPr lang="en-IE" sz="1400" dirty="0"/>
              </a:p>
            </p:txBody>
          </p:sp>
        </p:grpSp>
        <p:pic>
          <p:nvPicPr>
            <p:cNvPr id="23" name="Picture 22">
              <a:extLst>
                <a:ext uri="{FF2B5EF4-FFF2-40B4-BE49-F238E27FC236}">
                  <a16:creationId xmlns:a16="http://schemas.microsoft.com/office/drawing/2014/main" id="{CE4FE86A-D871-49CD-8C4E-F14DA58B6B97}"/>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396314" y="905466"/>
              <a:ext cx="766654" cy="566949"/>
            </a:xfrm>
            <a:prstGeom prst="rect">
              <a:avLst/>
            </a:prstGeom>
            <a:solidFill>
              <a:srgbClr val="3864B2"/>
            </a:solidFill>
          </p:spPr>
        </p:pic>
      </p:grpSp>
      <p:grpSp>
        <p:nvGrpSpPr>
          <p:cNvPr id="26" name="Group 25">
            <a:extLst>
              <a:ext uri="{FF2B5EF4-FFF2-40B4-BE49-F238E27FC236}">
                <a16:creationId xmlns:a16="http://schemas.microsoft.com/office/drawing/2014/main" id="{803D0D5B-5E22-4729-999F-1B3E53DC70CB}"/>
              </a:ext>
            </a:extLst>
          </p:cNvPr>
          <p:cNvGrpSpPr/>
          <p:nvPr/>
        </p:nvGrpSpPr>
        <p:grpSpPr>
          <a:xfrm>
            <a:off x="6775364" y="5053171"/>
            <a:ext cx="787400" cy="590550"/>
            <a:chOff x="6775363" y="5053171"/>
            <a:chExt cx="787400" cy="590550"/>
          </a:xfrm>
        </p:grpSpPr>
        <p:sp>
          <p:nvSpPr>
            <p:cNvPr id="27" name="Rectangle 26">
              <a:extLst>
                <a:ext uri="{FF2B5EF4-FFF2-40B4-BE49-F238E27FC236}">
                  <a16:creationId xmlns:a16="http://schemas.microsoft.com/office/drawing/2014/main" id="{8DA562A4-8516-43D2-B8F4-84B6A7E53D68}"/>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pic>
          <p:nvPicPr>
            <p:cNvPr id="36" name="Picture 35">
              <a:extLst>
                <a:ext uri="{FF2B5EF4-FFF2-40B4-BE49-F238E27FC236}">
                  <a16:creationId xmlns:a16="http://schemas.microsoft.com/office/drawing/2014/main" id="{B42FA776-5FDA-427D-A9E7-A4F5F1D24BCE}"/>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6833023" y="5130053"/>
              <a:ext cx="589630" cy="436038"/>
            </a:xfrm>
            <a:prstGeom prst="rect">
              <a:avLst/>
            </a:prstGeom>
            <a:solidFill>
              <a:srgbClr val="3864B2"/>
            </a:solidFill>
          </p:spPr>
        </p:pic>
      </p:grpSp>
    </p:spTree>
    <p:extLst>
      <p:ext uri="{BB962C8B-B14F-4D97-AF65-F5344CB8AC3E}">
        <p14:creationId xmlns:p14="http://schemas.microsoft.com/office/powerpoint/2010/main" val="226061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icture 52" descr="Logo">
            <a:extLst>
              <a:ext uri="{FF2B5EF4-FFF2-40B4-BE49-F238E27FC236}">
                <a16:creationId xmlns:a16="http://schemas.microsoft.com/office/drawing/2014/main" id="{5542E93E-77D4-49DE-A415-358095A0BB0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7" y="256841"/>
            <a:ext cx="1710055" cy="509905"/>
          </a:xfrm>
          <a:prstGeom prst="rect">
            <a:avLst/>
          </a:prstGeom>
          <a:noFill/>
          <a:ln>
            <a:noFill/>
          </a:ln>
        </p:spPr>
      </p:pic>
      <p:sp>
        <p:nvSpPr>
          <p:cNvPr id="51" name="Rectangle 50">
            <a:extLst>
              <a:ext uri="{FF2B5EF4-FFF2-40B4-BE49-F238E27FC236}">
                <a16:creationId xmlns:a16="http://schemas.microsoft.com/office/drawing/2014/main" id="{36F99A01-7E88-45A9-9F68-3C4EE3B577E1}"/>
              </a:ext>
            </a:extLst>
          </p:cNvPr>
          <p:cNvSpPr/>
          <p:nvPr/>
        </p:nvSpPr>
        <p:spPr>
          <a:xfrm>
            <a:off x="3036684" y="327128"/>
            <a:ext cx="1486304"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dirty="0">
              <a:solidFill>
                <a:srgbClr val="3864B2"/>
              </a:solidFill>
            </a:endParaRPr>
          </a:p>
        </p:txBody>
      </p:sp>
      <p:sp>
        <p:nvSpPr>
          <p:cNvPr id="13" name="Rectangle: Rounded Corners 12">
            <a:extLst>
              <a:ext uri="{FF2B5EF4-FFF2-40B4-BE49-F238E27FC236}">
                <a16:creationId xmlns:a16="http://schemas.microsoft.com/office/drawing/2014/main" id="{9C04C184-8005-4C1A-8150-6615F8438E54}"/>
              </a:ext>
            </a:extLst>
          </p:cNvPr>
          <p:cNvSpPr/>
          <p:nvPr/>
        </p:nvSpPr>
        <p:spPr>
          <a:xfrm>
            <a:off x="983964" y="1974585"/>
            <a:ext cx="5587200" cy="4432534"/>
          </a:xfrm>
          <a:prstGeom prst="roundRect">
            <a:avLst>
              <a:gd name="adj" fmla="val 1936"/>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19" rIns="72000" bIns="45719" numCol="1" spcCol="0" rtlCol="0" fromWordArt="0" anchor="ctr" anchorCtr="0" forceAA="0" compatLnSpc="1">
            <a:prstTxWarp prst="textNoShape">
              <a:avLst/>
            </a:prstTxWarp>
            <a:noAutofit/>
          </a:bodyPr>
          <a:lstStyle/>
          <a:p>
            <a:pPr>
              <a:spcAft>
                <a:spcPts val="600"/>
              </a:spcAft>
            </a:pPr>
            <a:r>
              <a:rPr lang="en-US" sz="1100" b="1" dirty="0">
                <a:latin typeface="Verdana" panose="020B0604030504040204" pitchFamily="34" charset="0"/>
                <a:ea typeface="Verdana" panose="020B0604030504040204" pitchFamily="34" charset="0"/>
                <a:cs typeface="Verdana" panose="020B0604030504040204" pitchFamily="34" charset="0"/>
              </a:rPr>
              <a:t>Teams should seek to set a maximum of five goals at any time.</a:t>
            </a:r>
            <a:r>
              <a:rPr lang="en-US" sz="1100" dirty="0">
                <a:latin typeface="Verdana" panose="020B0604030504040204" pitchFamily="34" charset="0"/>
                <a:ea typeface="Verdana" panose="020B0604030504040204" pitchFamily="34" charset="0"/>
                <a:cs typeface="Verdana" panose="020B0604030504040204" pitchFamily="34" charset="0"/>
              </a:rPr>
              <a:t> For example, among their goals, the Mayo Clinic have defined these as key to achieving their mission:</a:t>
            </a:r>
          </a:p>
          <a:p>
            <a:pPr marL="171458" indent="-171458">
              <a:spcAft>
                <a:spcPts val="600"/>
              </a:spcAft>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Caring with awareness. </a:t>
            </a:r>
            <a:r>
              <a:rPr lang="en-US" sz="1100" dirty="0">
                <a:latin typeface="Verdana" panose="020B0604030504040204" pitchFamily="34" charset="0"/>
                <a:ea typeface="Verdana" panose="020B0604030504040204" pitchFamily="34" charset="0"/>
                <a:cs typeface="Verdana" panose="020B0604030504040204" pitchFamily="34" charset="0"/>
              </a:rPr>
              <a:t>Provide high-quality, culturally appropriate care in a welcoming environment to all patients.</a:t>
            </a:r>
          </a:p>
          <a:p>
            <a:pPr marL="171458" indent="-171458">
              <a:spcAft>
                <a:spcPts val="600"/>
              </a:spcAft>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Reflecting our community.</a:t>
            </a:r>
            <a:r>
              <a:rPr lang="en-US" sz="1100" dirty="0">
                <a:latin typeface="Verdana" panose="020B0604030504040204" pitchFamily="34" charset="0"/>
                <a:ea typeface="Verdana" panose="020B0604030504040204" pitchFamily="34" charset="0"/>
                <a:cs typeface="Verdana" panose="020B0604030504040204" pitchFamily="34" charset="0"/>
              </a:rPr>
              <a:t> Increase the diversity of the patients we serve in order to develop new treatments that lead to higher quality outcomes and a reduction in health disparities for all people.</a:t>
            </a:r>
          </a:p>
          <a:p>
            <a:pPr marL="171458" indent="-171458">
              <a:spcAft>
                <a:spcPts val="600"/>
              </a:spcAft>
              <a:buFont typeface="Arial" panose="020B0604020202020204" pitchFamily="34" charset="0"/>
              <a:buChar char="•"/>
            </a:pPr>
            <a:r>
              <a:rPr lang="en-US" sz="1100" b="1" dirty="0">
                <a:latin typeface="Verdana" panose="020B0604030504040204" pitchFamily="34" charset="0"/>
                <a:ea typeface="Verdana" panose="020B0604030504040204" pitchFamily="34" charset="0"/>
                <a:cs typeface="Verdana" panose="020B0604030504040204" pitchFamily="34" charset="0"/>
              </a:rPr>
              <a:t>Welcoming to all. </a:t>
            </a:r>
            <a:r>
              <a:rPr lang="en-US" sz="1100" dirty="0">
                <a:latin typeface="Verdana" panose="020B0604030504040204" pitchFamily="34" charset="0"/>
                <a:ea typeface="Verdana" panose="020B0604030504040204" pitchFamily="34" charset="0"/>
                <a:cs typeface="Verdana" panose="020B0604030504040204" pitchFamily="34" charset="0"/>
              </a:rPr>
              <a:t>Ensure an inclusive work environment where participation of diverse employees is encouraged at all levels of the </a:t>
            </a:r>
            <a:r>
              <a:rPr lang="en-US" sz="1100" dirty="0" err="1">
                <a:latin typeface="Verdana" panose="020B0604030504040204" pitchFamily="34" charset="0"/>
                <a:ea typeface="Verdana" panose="020B0604030504040204" pitchFamily="34" charset="0"/>
                <a:cs typeface="Verdana" panose="020B0604030504040204" pitchFamily="34" charset="0"/>
              </a:rPr>
              <a:t>organisation</a:t>
            </a:r>
            <a:r>
              <a:rPr lang="en-US" sz="1100" dirty="0">
                <a:latin typeface="Verdana" panose="020B0604030504040204" pitchFamily="34" charset="0"/>
                <a:ea typeface="Verdana" panose="020B0604030504040204" pitchFamily="34" charset="0"/>
                <a:cs typeface="Verdana" panose="020B0604030504040204" pitchFamily="34" charset="0"/>
              </a:rPr>
              <a:t>.</a:t>
            </a:r>
          </a:p>
          <a:p>
            <a:pPr marL="171458" indent="-171458">
              <a:buFont typeface="Arial" panose="020B0604020202020204" pitchFamily="34" charset="0"/>
              <a:buChar char="•"/>
            </a:pPr>
            <a:endParaRPr lang="en-US" sz="1100" dirty="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sz="1100" dirty="0">
                <a:latin typeface="Verdana" panose="020B0604030504040204" pitchFamily="34" charset="0"/>
                <a:ea typeface="Verdana" panose="020B0604030504040204" pitchFamily="34" charset="0"/>
                <a:cs typeface="Verdana" panose="020B0604030504040204" pitchFamily="34" charset="0"/>
              </a:rPr>
              <a:t>From a team-level perspective, goals can be more targeted and specific to the working of the team and the team’s local priorities (and still consistent with vision and mission statements). Examples of team goals could include:</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The team will work to achieve a 90% patient satisfaction rating for the ward by December 2019 through improving the quality of information available to patients (measurement approach: intermittent patient satisfaction surveys/interviews)</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The team will achieve a 50% increase in patient on remote cardiac monitoring by January 2019 (measurement approach: auditing of cardiac monitoring and patient records)</a:t>
            </a:r>
          </a:p>
        </p:txBody>
      </p:sp>
      <p:sp>
        <p:nvSpPr>
          <p:cNvPr id="22" name="Rectangle 21">
            <a:extLst>
              <a:ext uri="{FF2B5EF4-FFF2-40B4-BE49-F238E27FC236}">
                <a16:creationId xmlns:a16="http://schemas.microsoft.com/office/drawing/2014/main" id="{E1C10642-C256-4484-82E0-A2A14ED4EFB6}"/>
              </a:ext>
            </a:extLst>
          </p:cNvPr>
          <p:cNvSpPr/>
          <p:nvPr/>
        </p:nvSpPr>
        <p:spPr>
          <a:xfrm>
            <a:off x="1098060" y="1686947"/>
            <a:ext cx="5359008" cy="307777"/>
          </a:xfrm>
          <a:prstGeom prst="rect">
            <a:avLst/>
          </a:prstGeom>
          <a:noFill/>
        </p:spPr>
        <p:txBody>
          <a:bodyPr wrap="square">
            <a:spAutoFit/>
          </a:bodyPr>
          <a:lstStyle/>
          <a:p>
            <a:pPr algn="ctr"/>
            <a:r>
              <a:rPr lang="en-US"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Goal setting</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06A07B4E-9E35-4183-A8F3-CF55A76C78A9}"/>
              </a:ext>
            </a:extLst>
          </p:cNvPr>
          <p:cNvSpPr/>
          <p:nvPr/>
        </p:nvSpPr>
        <p:spPr>
          <a:xfrm>
            <a:off x="983964" y="7070693"/>
            <a:ext cx="5587200" cy="2504488"/>
          </a:xfrm>
          <a:prstGeom prst="roundRect">
            <a:avLst>
              <a:gd name="adj" fmla="val 1936"/>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19" rIns="72000" bIns="45719" numCol="1" spcCol="0" rtlCol="0" fromWordArt="0" anchor="ctr" anchorCtr="0" forceAA="0" compatLnSpc="1">
            <a:prstTxWarp prst="textNoShape">
              <a:avLst/>
            </a:prstTxWarp>
            <a:noAutofit/>
          </a:bodyPr>
          <a:lstStyle/>
          <a:p>
            <a:pPr>
              <a:spcAft>
                <a:spcPts val="600"/>
              </a:spcAft>
            </a:pPr>
            <a:r>
              <a:rPr lang="en-US" sz="1100" dirty="0">
                <a:latin typeface="Verdana" panose="020B0604030504040204" pitchFamily="34" charset="0"/>
                <a:ea typeface="Verdana" panose="020B0604030504040204" pitchFamily="34" charset="0"/>
                <a:cs typeface="Verdana" panose="020B0604030504040204" pitchFamily="34" charset="0"/>
              </a:rPr>
              <a:t>Progress towards these goals can be assessed and monitored using several evaluation approaches (some relevant to the whole </a:t>
            </a:r>
            <a:r>
              <a:rPr lang="en-US" sz="1100" dirty="0" err="1">
                <a:latin typeface="Verdana" panose="020B0604030504040204" pitchFamily="34" charset="0"/>
                <a:ea typeface="Verdana" panose="020B0604030504040204" pitchFamily="34" charset="0"/>
                <a:cs typeface="Verdana" panose="020B0604030504040204" pitchFamily="34" charset="0"/>
              </a:rPr>
              <a:t>organisation</a:t>
            </a:r>
            <a:r>
              <a:rPr lang="en-US" sz="1100" dirty="0">
                <a:latin typeface="Verdana" panose="020B0604030504040204" pitchFamily="34" charset="0"/>
                <a:ea typeface="Verdana" panose="020B0604030504040204" pitchFamily="34" charset="0"/>
                <a:cs typeface="Verdana" panose="020B0604030504040204" pitchFamily="34" charset="0"/>
              </a:rPr>
              <a:t>, others to specific teams within the </a:t>
            </a:r>
            <a:r>
              <a:rPr lang="en-US" sz="1100" dirty="0" err="1">
                <a:latin typeface="Verdana" panose="020B0604030504040204" pitchFamily="34" charset="0"/>
                <a:ea typeface="Verdana" panose="020B0604030504040204" pitchFamily="34" charset="0"/>
                <a:cs typeface="Verdana" panose="020B0604030504040204" pitchFamily="34" charset="0"/>
              </a:rPr>
              <a:t>organisation</a:t>
            </a:r>
            <a:r>
              <a:rPr lang="en-US" sz="1100" dirty="0">
                <a:latin typeface="Verdana" panose="020B0604030504040204" pitchFamily="34" charset="0"/>
                <a:ea typeface="Verdana" panose="020B0604030504040204" pitchFamily="34" charset="0"/>
                <a:cs typeface="Verdana" panose="020B0604030504040204" pitchFamily="34" charset="0"/>
              </a:rPr>
              <a:t>):</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Patient and staff surveys and/or interviews</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Process measures (e.g., thrombolysis pathway for stroke) to evaluate whether a team follows specific process steps which have been identified to provide timely and effective care.</a:t>
            </a:r>
          </a:p>
          <a:p>
            <a:pPr marL="228612" indent="-228612">
              <a:spcAft>
                <a:spcPts val="600"/>
              </a:spcAft>
              <a:buFont typeface="+mj-lt"/>
              <a:buAutoNum type="arabicPeriod"/>
            </a:pPr>
            <a:r>
              <a:rPr lang="en-US" sz="1100" dirty="0">
                <a:latin typeface="Verdana" panose="020B0604030504040204" pitchFamily="34" charset="0"/>
                <a:ea typeface="Verdana" panose="020B0604030504040204" pitchFamily="34" charset="0"/>
                <a:cs typeface="Verdana" panose="020B0604030504040204" pitchFamily="34" charset="0"/>
              </a:rPr>
              <a:t>Outcome measures – to evaluate the results over time. Examples include readmission rates and patient safety indicators, including number/frequency of foreign objects left in during procedures, accidental punctures or lacerations, and central venous catheter–related bloodstream infections.</a:t>
            </a:r>
          </a:p>
        </p:txBody>
      </p:sp>
      <p:sp>
        <p:nvSpPr>
          <p:cNvPr id="20" name="Rectangle 19">
            <a:extLst>
              <a:ext uri="{FF2B5EF4-FFF2-40B4-BE49-F238E27FC236}">
                <a16:creationId xmlns:a16="http://schemas.microsoft.com/office/drawing/2014/main" id="{3514D190-5496-4736-AA9C-655AF8970D68}"/>
              </a:ext>
            </a:extLst>
          </p:cNvPr>
          <p:cNvSpPr/>
          <p:nvPr/>
        </p:nvSpPr>
        <p:spPr>
          <a:xfrm>
            <a:off x="1098060" y="6763958"/>
            <a:ext cx="5359008" cy="307777"/>
          </a:xfrm>
          <a:prstGeom prst="rect">
            <a:avLst/>
          </a:prstGeom>
          <a:noFill/>
        </p:spPr>
        <p:txBody>
          <a:bodyPr wrap="square">
            <a:spAutoFit/>
          </a:bodyPr>
          <a:lstStyle/>
          <a:p>
            <a:pPr algn="ctr"/>
            <a:r>
              <a:rPr lang="en-US"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Charting progress</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18" name="Rectangle 17">
            <a:extLst>
              <a:ext uri="{FF2B5EF4-FFF2-40B4-BE49-F238E27FC236}">
                <a16:creationId xmlns:a16="http://schemas.microsoft.com/office/drawing/2014/main" id="{C652F99C-6352-4142-AFD3-D6D680EE12F2}"/>
              </a:ext>
            </a:extLst>
          </p:cNvPr>
          <p:cNvSpPr/>
          <p:nvPr/>
        </p:nvSpPr>
        <p:spPr>
          <a:xfrm>
            <a:off x="1" y="10101263"/>
            <a:ext cx="7559675"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pPr algn="ctr"/>
            <a:r>
              <a:rPr lang="en-IE" sz="1201"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21" name="Group 20">
            <a:extLst>
              <a:ext uri="{FF2B5EF4-FFF2-40B4-BE49-F238E27FC236}">
                <a16:creationId xmlns:a16="http://schemas.microsoft.com/office/drawing/2014/main" id="{8F697308-146B-40D8-8CDD-283D530B8B3F}"/>
              </a:ext>
            </a:extLst>
          </p:cNvPr>
          <p:cNvGrpSpPr/>
          <p:nvPr/>
        </p:nvGrpSpPr>
        <p:grpSpPr>
          <a:xfrm>
            <a:off x="0" y="869473"/>
            <a:ext cx="6571164" cy="638965"/>
            <a:chOff x="0" y="869472"/>
            <a:chExt cx="6571164" cy="638965"/>
          </a:xfrm>
        </p:grpSpPr>
        <p:grpSp>
          <p:nvGrpSpPr>
            <p:cNvPr id="23" name="Group 22">
              <a:extLst>
                <a:ext uri="{FF2B5EF4-FFF2-40B4-BE49-F238E27FC236}">
                  <a16:creationId xmlns:a16="http://schemas.microsoft.com/office/drawing/2014/main" id="{13155050-271C-4C98-BB1E-8DBDDFAF8698}"/>
                </a:ext>
              </a:extLst>
            </p:cNvPr>
            <p:cNvGrpSpPr/>
            <p:nvPr/>
          </p:nvGrpSpPr>
          <p:grpSpPr>
            <a:xfrm>
              <a:off x="0" y="869472"/>
              <a:ext cx="6571164" cy="638965"/>
              <a:chOff x="610500" y="869472"/>
              <a:chExt cx="6571164" cy="638965"/>
            </a:xfrm>
          </p:grpSpPr>
          <p:sp>
            <p:nvSpPr>
              <p:cNvPr id="25" name="Rectangle 24">
                <a:extLst>
                  <a:ext uri="{FF2B5EF4-FFF2-40B4-BE49-F238E27FC236}">
                    <a16:creationId xmlns:a16="http://schemas.microsoft.com/office/drawing/2014/main" id="{79A09A66-C9D2-44EA-8719-B800D7BFF548}"/>
                  </a:ext>
                </a:extLst>
              </p:cNvPr>
              <p:cNvSpPr/>
              <p:nvPr/>
            </p:nvSpPr>
            <p:spPr>
              <a:xfrm>
                <a:off x="610500"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sp>
            <p:nvSpPr>
              <p:cNvPr id="26" name="Rectangle 25">
                <a:extLst>
                  <a:ext uri="{FF2B5EF4-FFF2-40B4-BE49-F238E27FC236}">
                    <a16:creationId xmlns:a16="http://schemas.microsoft.com/office/drawing/2014/main" id="{2B2F3AB0-C7FF-4503-B15B-68DFF6AACB71}"/>
                  </a:ext>
                </a:extLst>
              </p:cNvPr>
              <p:cNvSpPr/>
              <p:nvPr/>
            </p:nvSpPr>
            <p:spPr>
              <a:xfrm>
                <a:off x="1659371" y="1031425"/>
                <a:ext cx="5408195"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TEAM GOAL SETTING</a:t>
                </a:r>
                <a:endParaRPr lang="en-IE" sz="1400" dirty="0"/>
              </a:p>
            </p:txBody>
          </p:sp>
        </p:grpSp>
        <p:pic>
          <p:nvPicPr>
            <p:cNvPr id="24" name="Picture 23">
              <a:extLst>
                <a:ext uri="{FF2B5EF4-FFF2-40B4-BE49-F238E27FC236}">
                  <a16:creationId xmlns:a16="http://schemas.microsoft.com/office/drawing/2014/main" id="{8BCE8C9E-DEA7-46A0-8246-691A48CAF268}"/>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396314" y="905466"/>
              <a:ext cx="766654" cy="566949"/>
            </a:xfrm>
            <a:prstGeom prst="rect">
              <a:avLst/>
            </a:prstGeom>
            <a:solidFill>
              <a:srgbClr val="3864B2"/>
            </a:solidFill>
          </p:spPr>
        </p:pic>
      </p:grpSp>
      <p:grpSp>
        <p:nvGrpSpPr>
          <p:cNvPr id="27" name="Group 26">
            <a:extLst>
              <a:ext uri="{FF2B5EF4-FFF2-40B4-BE49-F238E27FC236}">
                <a16:creationId xmlns:a16="http://schemas.microsoft.com/office/drawing/2014/main" id="{D49669D6-FE14-4678-ADD8-5C07E1463990}"/>
              </a:ext>
            </a:extLst>
          </p:cNvPr>
          <p:cNvGrpSpPr/>
          <p:nvPr/>
        </p:nvGrpSpPr>
        <p:grpSpPr>
          <a:xfrm>
            <a:off x="6775364" y="5053171"/>
            <a:ext cx="787400" cy="590550"/>
            <a:chOff x="6775363" y="5053171"/>
            <a:chExt cx="787400" cy="590550"/>
          </a:xfrm>
        </p:grpSpPr>
        <p:sp>
          <p:nvSpPr>
            <p:cNvPr id="35" name="Rectangle 34">
              <a:extLst>
                <a:ext uri="{FF2B5EF4-FFF2-40B4-BE49-F238E27FC236}">
                  <a16:creationId xmlns:a16="http://schemas.microsoft.com/office/drawing/2014/main" id="{D3CC0EBB-A9D0-4696-9512-0AD12D8ADF81}"/>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pic>
          <p:nvPicPr>
            <p:cNvPr id="36" name="Picture 35">
              <a:extLst>
                <a:ext uri="{FF2B5EF4-FFF2-40B4-BE49-F238E27FC236}">
                  <a16:creationId xmlns:a16="http://schemas.microsoft.com/office/drawing/2014/main" id="{0FA5E9C8-996E-415C-9A90-D0BA5CA16716}"/>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6833023" y="5130053"/>
              <a:ext cx="589630" cy="436038"/>
            </a:xfrm>
            <a:prstGeom prst="rect">
              <a:avLst/>
            </a:prstGeom>
            <a:solidFill>
              <a:srgbClr val="3864B2"/>
            </a:solidFill>
          </p:spPr>
        </p:pic>
      </p:grpSp>
    </p:spTree>
    <p:extLst>
      <p:ext uri="{BB962C8B-B14F-4D97-AF65-F5344CB8AC3E}">
        <p14:creationId xmlns:p14="http://schemas.microsoft.com/office/powerpoint/2010/main" val="929635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7800D46-00D1-49E4-847F-21D6E69F7B4F}"/>
              </a:ext>
            </a:extLst>
          </p:cNvPr>
          <p:cNvSpPr/>
          <p:nvPr/>
        </p:nvSpPr>
        <p:spPr>
          <a:xfrm>
            <a:off x="1527436" y="4069613"/>
            <a:ext cx="4504796" cy="461665"/>
          </a:xfrm>
          <a:prstGeom prst="rect">
            <a:avLst/>
          </a:prstGeom>
        </p:spPr>
        <p:txBody>
          <a:bodyPr wrap="square">
            <a:spAutoFit/>
          </a:bodyPr>
          <a:lstStyle/>
          <a:p>
            <a:pPr algn="ctr"/>
            <a:r>
              <a:rPr lang="en-GB" sz="2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OUTCOMES TEMPLATE</a:t>
            </a:r>
            <a:endParaRPr lang="en-IE" sz="2400" dirty="0">
              <a:solidFill>
                <a:srgbClr val="3864B2"/>
              </a:solidFill>
            </a:endParaRPr>
          </a:p>
        </p:txBody>
      </p:sp>
      <p:pic>
        <p:nvPicPr>
          <p:cNvPr id="20" name="Picture 19" descr="Logo">
            <a:extLst>
              <a:ext uri="{FF2B5EF4-FFF2-40B4-BE49-F238E27FC236}">
                <a16:creationId xmlns:a16="http://schemas.microsoft.com/office/drawing/2014/main" id="{800BB901-0C04-4401-8DF5-F183C8C30CAA}"/>
              </a:ext>
            </a:extLst>
          </p:cNvPr>
          <p:cNvPicPr/>
          <p:nvPr/>
        </p:nvPicPr>
        <p:blipFill rotWithShape="1">
          <a:blip r:embed="rId2">
            <a:extLst>
              <a:ext uri="{28A0092B-C50C-407E-A947-70E740481C1C}">
                <a14:useLocalDpi xmlns:a14="http://schemas.microsoft.com/office/drawing/2010/main" val="0"/>
              </a:ext>
            </a:extLst>
          </a:blip>
          <a:srcRect t="-3752" r="37724"/>
          <a:stretch/>
        </p:blipFill>
        <p:spPr bwMode="auto">
          <a:xfrm>
            <a:off x="2888330" y="2823549"/>
            <a:ext cx="1783011" cy="885746"/>
          </a:xfrm>
          <a:prstGeom prst="rect">
            <a:avLst/>
          </a:prstGeom>
          <a:noFill/>
          <a:ln>
            <a:noFill/>
          </a:ln>
        </p:spPr>
      </p:pic>
      <p:sp>
        <p:nvSpPr>
          <p:cNvPr id="12" name="Rectangle 11">
            <a:extLst>
              <a:ext uri="{FF2B5EF4-FFF2-40B4-BE49-F238E27FC236}">
                <a16:creationId xmlns:a16="http://schemas.microsoft.com/office/drawing/2014/main" id="{129917E4-7ABB-4514-B09D-70922E6B9839}"/>
              </a:ext>
            </a:extLst>
          </p:cNvPr>
          <p:cNvSpPr/>
          <p:nvPr/>
        </p:nvSpPr>
        <p:spPr>
          <a:xfrm>
            <a:off x="1" y="10101263"/>
            <a:ext cx="7559675"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pPr algn="ctr"/>
            <a:r>
              <a:rPr lang="en-IE" sz="1201"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4" name="Group 13">
            <a:extLst>
              <a:ext uri="{FF2B5EF4-FFF2-40B4-BE49-F238E27FC236}">
                <a16:creationId xmlns:a16="http://schemas.microsoft.com/office/drawing/2014/main" id="{4F4599BF-2569-46C3-84E0-DA4A7DB447C7}"/>
              </a:ext>
            </a:extLst>
          </p:cNvPr>
          <p:cNvGrpSpPr/>
          <p:nvPr/>
        </p:nvGrpSpPr>
        <p:grpSpPr>
          <a:xfrm>
            <a:off x="1" y="4838401"/>
            <a:ext cx="6553343" cy="1015011"/>
            <a:chOff x="-1" y="4838401"/>
            <a:chExt cx="6553343" cy="1015010"/>
          </a:xfrm>
        </p:grpSpPr>
        <p:grpSp>
          <p:nvGrpSpPr>
            <p:cNvPr id="17" name="Group 16">
              <a:extLst>
                <a:ext uri="{FF2B5EF4-FFF2-40B4-BE49-F238E27FC236}">
                  <a16:creationId xmlns:a16="http://schemas.microsoft.com/office/drawing/2014/main" id="{6CFFDFCE-CD2B-413E-8B72-4D5BA7FF611F}"/>
                </a:ext>
              </a:extLst>
            </p:cNvPr>
            <p:cNvGrpSpPr/>
            <p:nvPr/>
          </p:nvGrpSpPr>
          <p:grpSpPr>
            <a:xfrm>
              <a:off x="-1" y="4838401"/>
              <a:ext cx="6553343" cy="1015010"/>
              <a:chOff x="523270" y="555966"/>
              <a:chExt cx="6553343" cy="1015010"/>
            </a:xfrm>
          </p:grpSpPr>
          <p:sp>
            <p:nvSpPr>
              <p:cNvPr id="21" name="Rectangle 20">
                <a:extLst>
                  <a:ext uri="{FF2B5EF4-FFF2-40B4-BE49-F238E27FC236}">
                    <a16:creationId xmlns:a16="http://schemas.microsoft.com/office/drawing/2014/main" id="{4BC68BF3-51E6-4B15-9225-701AA20F1728}"/>
                  </a:ext>
                </a:extLst>
              </p:cNvPr>
              <p:cNvSpPr/>
              <p:nvPr/>
            </p:nvSpPr>
            <p:spPr>
              <a:xfrm>
                <a:off x="523270" y="555966"/>
                <a:ext cx="6553343" cy="101501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sp>
            <p:nvSpPr>
              <p:cNvPr id="22" name="Rectangle 21">
                <a:extLst>
                  <a:ext uri="{FF2B5EF4-FFF2-40B4-BE49-F238E27FC236}">
                    <a16:creationId xmlns:a16="http://schemas.microsoft.com/office/drawing/2014/main" id="{78CD867E-2892-48A7-BEE3-2E064D6F5089}"/>
                  </a:ext>
                </a:extLst>
              </p:cNvPr>
              <p:cNvSpPr/>
              <p:nvPr/>
            </p:nvSpPr>
            <p:spPr>
              <a:xfrm>
                <a:off x="1599009" y="894520"/>
                <a:ext cx="5408196" cy="369332"/>
              </a:xfrm>
              <a:prstGeom prst="rect">
                <a:avLst/>
              </a:prstGeom>
            </p:spPr>
            <p:txBody>
              <a:bodyPr wrap="square">
                <a:spAutoFit/>
              </a:bodyPr>
              <a:lstStyle/>
              <a:p>
                <a:pPr algn="ctr"/>
                <a:r>
                  <a:rPr lang="en-GB"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TEAM GOAL SETTING</a:t>
                </a:r>
                <a:endParaRPr lang="en-IE" dirty="0"/>
              </a:p>
            </p:txBody>
          </p:sp>
        </p:grpSp>
        <p:pic>
          <p:nvPicPr>
            <p:cNvPr id="18" name="Picture 17">
              <a:extLst>
                <a:ext uri="{FF2B5EF4-FFF2-40B4-BE49-F238E27FC236}">
                  <a16:creationId xmlns:a16="http://schemas.microsoft.com/office/drawing/2014/main" id="{DD231B14-0C74-4C60-939F-48C57851C332}"/>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275518" y="4891595"/>
              <a:ext cx="1251918" cy="925807"/>
            </a:xfrm>
            <a:prstGeom prst="rect">
              <a:avLst/>
            </a:prstGeom>
            <a:solidFill>
              <a:srgbClr val="3864B2"/>
            </a:solidFill>
          </p:spPr>
        </p:pic>
      </p:grpSp>
    </p:spTree>
    <p:extLst>
      <p:ext uri="{BB962C8B-B14F-4D97-AF65-F5344CB8AC3E}">
        <p14:creationId xmlns:p14="http://schemas.microsoft.com/office/powerpoint/2010/main" val="14870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a:extLst>
              <a:ext uri="{FF2B5EF4-FFF2-40B4-BE49-F238E27FC236}">
                <a16:creationId xmlns:a16="http://schemas.microsoft.com/office/drawing/2014/main" id="{7E869A4C-27BE-4A09-BFC9-1E2D9293347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7" y="256841"/>
            <a:ext cx="1710055" cy="509905"/>
          </a:xfrm>
          <a:prstGeom prst="rect">
            <a:avLst/>
          </a:prstGeom>
          <a:noFill/>
          <a:ln>
            <a:noFill/>
          </a:ln>
        </p:spPr>
      </p:pic>
      <p:sp>
        <p:nvSpPr>
          <p:cNvPr id="5" name="Rectangle 4">
            <a:extLst>
              <a:ext uri="{FF2B5EF4-FFF2-40B4-BE49-F238E27FC236}">
                <a16:creationId xmlns:a16="http://schemas.microsoft.com/office/drawing/2014/main" id="{001C3236-BF78-42A9-B871-C13FB00DFABD}"/>
              </a:ext>
            </a:extLst>
          </p:cNvPr>
          <p:cNvSpPr/>
          <p:nvPr/>
        </p:nvSpPr>
        <p:spPr>
          <a:xfrm>
            <a:off x="2357411" y="327128"/>
            <a:ext cx="3047629"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OUTCOMES TEMPLATE</a:t>
            </a:r>
            <a:endParaRPr lang="en-IE" dirty="0">
              <a:solidFill>
                <a:srgbClr val="3864B2"/>
              </a:solidFill>
            </a:endParaRPr>
          </a:p>
        </p:txBody>
      </p:sp>
      <p:sp>
        <p:nvSpPr>
          <p:cNvPr id="6" name="Rectangle 5">
            <a:extLst>
              <a:ext uri="{FF2B5EF4-FFF2-40B4-BE49-F238E27FC236}">
                <a16:creationId xmlns:a16="http://schemas.microsoft.com/office/drawing/2014/main" id="{F8A1A245-C8B7-401C-AF34-46EE4E491CF2}"/>
              </a:ext>
            </a:extLst>
          </p:cNvPr>
          <p:cNvSpPr/>
          <p:nvPr/>
        </p:nvSpPr>
        <p:spPr>
          <a:xfrm>
            <a:off x="1" y="10101263"/>
            <a:ext cx="7559675"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pPr algn="ctr"/>
            <a:r>
              <a:rPr lang="en-IE" sz="1201"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7" name="Group 6">
            <a:extLst>
              <a:ext uri="{FF2B5EF4-FFF2-40B4-BE49-F238E27FC236}">
                <a16:creationId xmlns:a16="http://schemas.microsoft.com/office/drawing/2014/main" id="{6DDB2157-C2EA-4315-A002-0BDFD16BB350}"/>
              </a:ext>
            </a:extLst>
          </p:cNvPr>
          <p:cNvGrpSpPr/>
          <p:nvPr/>
        </p:nvGrpSpPr>
        <p:grpSpPr>
          <a:xfrm>
            <a:off x="0" y="869473"/>
            <a:ext cx="6571164" cy="638965"/>
            <a:chOff x="0" y="869472"/>
            <a:chExt cx="6571164" cy="638965"/>
          </a:xfrm>
        </p:grpSpPr>
        <p:grpSp>
          <p:nvGrpSpPr>
            <p:cNvPr id="8" name="Group 7">
              <a:extLst>
                <a:ext uri="{FF2B5EF4-FFF2-40B4-BE49-F238E27FC236}">
                  <a16:creationId xmlns:a16="http://schemas.microsoft.com/office/drawing/2014/main" id="{52BB075D-09AA-4C08-8457-8BA19000BDDE}"/>
                </a:ext>
              </a:extLst>
            </p:cNvPr>
            <p:cNvGrpSpPr/>
            <p:nvPr/>
          </p:nvGrpSpPr>
          <p:grpSpPr>
            <a:xfrm>
              <a:off x="0" y="869472"/>
              <a:ext cx="6571164" cy="638965"/>
              <a:chOff x="610500" y="869472"/>
              <a:chExt cx="6571164" cy="638965"/>
            </a:xfrm>
          </p:grpSpPr>
          <p:sp>
            <p:nvSpPr>
              <p:cNvPr id="10" name="Rectangle 9">
                <a:extLst>
                  <a:ext uri="{FF2B5EF4-FFF2-40B4-BE49-F238E27FC236}">
                    <a16:creationId xmlns:a16="http://schemas.microsoft.com/office/drawing/2014/main" id="{DDB63CDB-7214-4790-91F3-D6A4E2990B4F}"/>
                  </a:ext>
                </a:extLst>
              </p:cNvPr>
              <p:cNvSpPr/>
              <p:nvPr/>
            </p:nvSpPr>
            <p:spPr>
              <a:xfrm>
                <a:off x="610500"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sp>
            <p:nvSpPr>
              <p:cNvPr id="11" name="Rectangle 10">
                <a:extLst>
                  <a:ext uri="{FF2B5EF4-FFF2-40B4-BE49-F238E27FC236}">
                    <a16:creationId xmlns:a16="http://schemas.microsoft.com/office/drawing/2014/main" id="{AF69306A-C0D9-4AE4-887C-629FA49D5A6B}"/>
                  </a:ext>
                </a:extLst>
              </p:cNvPr>
              <p:cNvSpPr/>
              <p:nvPr/>
            </p:nvSpPr>
            <p:spPr>
              <a:xfrm>
                <a:off x="1659371" y="1031425"/>
                <a:ext cx="5408195"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TEAM GOAL SETTING</a:t>
                </a:r>
                <a:endParaRPr lang="en-IE" sz="1400" dirty="0"/>
              </a:p>
            </p:txBody>
          </p:sp>
        </p:grpSp>
        <p:pic>
          <p:nvPicPr>
            <p:cNvPr id="9" name="Picture 8">
              <a:extLst>
                <a:ext uri="{FF2B5EF4-FFF2-40B4-BE49-F238E27FC236}">
                  <a16:creationId xmlns:a16="http://schemas.microsoft.com/office/drawing/2014/main" id="{CB4D5AA1-7747-40B7-878B-86C3BE355CDE}"/>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396314" y="905466"/>
              <a:ext cx="766654" cy="566949"/>
            </a:xfrm>
            <a:prstGeom prst="rect">
              <a:avLst/>
            </a:prstGeom>
            <a:solidFill>
              <a:srgbClr val="3864B2"/>
            </a:solidFill>
          </p:spPr>
        </p:pic>
      </p:grpSp>
      <p:grpSp>
        <p:nvGrpSpPr>
          <p:cNvPr id="12" name="Group 11">
            <a:extLst>
              <a:ext uri="{FF2B5EF4-FFF2-40B4-BE49-F238E27FC236}">
                <a16:creationId xmlns:a16="http://schemas.microsoft.com/office/drawing/2014/main" id="{CB48B037-FD53-4F67-B4C8-4010FC9CD90D}"/>
              </a:ext>
            </a:extLst>
          </p:cNvPr>
          <p:cNvGrpSpPr/>
          <p:nvPr/>
        </p:nvGrpSpPr>
        <p:grpSpPr>
          <a:xfrm>
            <a:off x="6775364" y="5053171"/>
            <a:ext cx="787400" cy="590550"/>
            <a:chOff x="6775363" y="5053171"/>
            <a:chExt cx="787400" cy="590550"/>
          </a:xfrm>
        </p:grpSpPr>
        <p:sp>
          <p:nvSpPr>
            <p:cNvPr id="13" name="Rectangle 12">
              <a:extLst>
                <a:ext uri="{FF2B5EF4-FFF2-40B4-BE49-F238E27FC236}">
                  <a16:creationId xmlns:a16="http://schemas.microsoft.com/office/drawing/2014/main" id="{52B12036-57AC-467F-B947-124C888906A4}"/>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19" rIns="91440" bIns="45719" numCol="1" spcCol="0" rtlCol="0" fromWordArt="0" anchor="ctr" anchorCtr="0" forceAA="0" compatLnSpc="1">
              <a:prstTxWarp prst="textNoShape">
                <a:avLst/>
              </a:prstTxWarp>
              <a:noAutofit/>
            </a:bodyPr>
            <a:lstStyle/>
            <a:p>
              <a:endParaRPr lang="en-IE"/>
            </a:p>
          </p:txBody>
        </p:sp>
        <p:pic>
          <p:nvPicPr>
            <p:cNvPr id="14" name="Picture 13">
              <a:extLst>
                <a:ext uri="{FF2B5EF4-FFF2-40B4-BE49-F238E27FC236}">
                  <a16:creationId xmlns:a16="http://schemas.microsoft.com/office/drawing/2014/main" id="{BBAEA137-8727-4D8D-839C-4BC6E22DBC9D}"/>
                </a:ext>
              </a:extLst>
            </p:cNvPr>
            <p:cNvPicPr>
              <a:picLocks noChangeAspect="1"/>
            </p:cNvPicPr>
            <p:nvPr/>
          </p:nvPicPr>
          <p:blipFill rotWithShape="1">
            <a:blip r:embed="rId3">
              <a:extLst>
                <a:ext uri="{28A0092B-C50C-407E-A947-70E740481C1C}">
                  <a14:useLocalDpi xmlns:a14="http://schemas.microsoft.com/office/drawing/2010/main" val="0"/>
                </a:ext>
              </a:extLst>
            </a:blip>
            <a:srcRect l="8482" t="13201" r="15754" b="8359"/>
            <a:stretch/>
          </p:blipFill>
          <p:spPr>
            <a:xfrm>
              <a:off x="6833023" y="5130053"/>
              <a:ext cx="589630" cy="436038"/>
            </a:xfrm>
            <a:prstGeom prst="rect">
              <a:avLst/>
            </a:prstGeom>
            <a:solidFill>
              <a:srgbClr val="3864B2"/>
            </a:solidFill>
          </p:spPr>
        </p:pic>
      </p:grpSp>
      <p:graphicFrame>
        <p:nvGraphicFramePr>
          <p:cNvPr id="17" name="Table 17">
            <a:extLst>
              <a:ext uri="{FF2B5EF4-FFF2-40B4-BE49-F238E27FC236}">
                <a16:creationId xmlns:a16="http://schemas.microsoft.com/office/drawing/2014/main" id="{1278008B-ECF0-470A-AE62-9E67E6C306B0}"/>
              </a:ext>
            </a:extLst>
          </p:cNvPr>
          <p:cNvGraphicFramePr>
            <a:graphicFrameLocks noGrp="1"/>
          </p:cNvGraphicFramePr>
          <p:nvPr>
            <p:extLst>
              <p:ext uri="{D42A27DB-BD31-4B8C-83A1-F6EECF244321}">
                <p14:modId xmlns:p14="http://schemas.microsoft.com/office/powerpoint/2010/main" val="3012444642"/>
              </p:ext>
            </p:extLst>
          </p:nvPr>
        </p:nvGraphicFramePr>
        <p:xfrm>
          <a:off x="187754" y="1732672"/>
          <a:ext cx="6535015" cy="8160245"/>
        </p:xfrm>
        <a:graphic>
          <a:graphicData uri="http://schemas.openxmlformats.org/drawingml/2006/table">
            <a:tbl>
              <a:tblPr firstRow="1" bandRow="1">
                <a:tableStyleId>{5C22544A-7EE6-4342-B048-85BDC9FD1C3A}</a:tableStyleId>
              </a:tblPr>
              <a:tblGrid>
                <a:gridCol w="1307003">
                  <a:extLst>
                    <a:ext uri="{9D8B030D-6E8A-4147-A177-3AD203B41FA5}">
                      <a16:colId xmlns:a16="http://schemas.microsoft.com/office/drawing/2014/main" val="3023540182"/>
                    </a:ext>
                  </a:extLst>
                </a:gridCol>
                <a:gridCol w="1509700">
                  <a:extLst>
                    <a:ext uri="{9D8B030D-6E8A-4147-A177-3AD203B41FA5}">
                      <a16:colId xmlns:a16="http://schemas.microsoft.com/office/drawing/2014/main" val="1275454374"/>
                    </a:ext>
                  </a:extLst>
                </a:gridCol>
                <a:gridCol w="1104306">
                  <a:extLst>
                    <a:ext uri="{9D8B030D-6E8A-4147-A177-3AD203B41FA5}">
                      <a16:colId xmlns:a16="http://schemas.microsoft.com/office/drawing/2014/main" val="184449300"/>
                    </a:ext>
                  </a:extLst>
                </a:gridCol>
                <a:gridCol w="1307003">
                  <a:extLst>
                    <a:ext uri="{9D8B030D-6E8A-4147-A177-3AD203B41FA5}">
                      <a16:colId xmlns:a16="http://schemas.microsoft.com/office/drawing/2014/main" val="2579845043"/>
                    </a:ext>
                  </a:extLst>
                </a:gridCol>
                <a:gridCol w="1307003">
                  <a:extLst>
                    <a:ext uri="{9D8B030D-6E8A-4147-A177-3AD203B41FA5}">
                      <a16:colId xmlns:a16="http://schemas.microsoft.com/office/drawing/2014/main" val="1087136920"/>
                    </a:ext>
                  </a:extLst>
                </a:gridCol>
              </a:tblGrid>
              <a:tr h="889285">
                <a:tc>
                  <a:txBody>
                    <a:bodyPr/>
                    <a:lstStyle/>
                    <a:p>
                      <a:pPr algn="ctr"/>
                      <a:r>
                        <a:rPr lang="en-GB" sz="1100" b="1" dirty="0">
                          <a:solidFill>
                            <a:schemeClr val="bg1"/>
                          </a:solidFill>
                          <a:latin typeface="Verdana" panose="020B0604030504040204" pitchFamily="34" charset="0"/>
                          <a:ea typeface="Verdana" panose="020B0604030504040204" pitchFamily="34" charset="0"/>
                        </a:rPr>
                        <a:t>GOAL</a:t>
                      </a:r>
                      <a:endParaRPr lang="en-IE" sz="1100" dirty="0"/>
                    </a:p>
                  </a:txBody>
                  <a:tcPr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pPr marL="0" marR="0" lvl="0" indent="0" algn="ctr" defTabSz="755973"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MEASUREABLE OUTCOME</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pPr marL="0" marR="0" lvl="0" indent="0" algn="ctr" defTabSz="755973"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TIMELINE</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pPr marL="0" marR="0" lvl="0" indent="0" algn="ctr" defTabSz="755973"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SUB-TEAM TO WORK ON AND MONITOR</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pPr marL="0" marR="0" lvl="0" indent="0" algn="ctr" defTabSz="755973"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PROGRESS MONITORING</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2847855211"/>
                  </a:ext>
                </a:extLst>
              </a:tr>
              <a:tr h="1424099">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147648000"/>
                  </a:ext>
                </a:extLst>
              </a:tr>
              <a:tr h="1424099">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24481855"/>
                  </a:ext>
                </a:extLst>
              </a:tr>
              <a:tr h="1424099">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3524552447"/>
                  </a:ext>
                </a:extLst>
              </a:tr>
              <a:tr h="1424099">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479105341"/>
                  </a:ext>
                </a:extLst>
              </a:tr>
              <a:tr h="1574564">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2796955587"/>
                  </a:ext>
                </a:extLst>
              </a:tr>
            </a:tbl>
          </a:graphicData>
        </a:graphic>
      </p:graphicFrame>
    </p:spTree>
    <p:extLst>
      <p:ext uri="{BB962C8B-B14F-4D97-AF65-F5344CB8AC3E}">
        <p14:creationId xmlns:p14="http://schemas.microsoft.com/office/powerpoint/2010/main" val="34698070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699</TotalTime>
  <Words>692</Words>
  <Application>Microsoft Office PowerPoint</Application>
  <PresentationFormat>Custom</PresentationFormat>
  <Paragraphs>55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Cambria</vt:lpstr>
      <vt:lpstr>Verdana</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Goal Setting Online Handout and Outcomes Template</dc:title>
  <dc:creator>Steve</dc:creator>
  <cp:lastModifiedBy>steve.macdonald@ucd.ie</cp:lastModifiedBy>
  <cp:revision>70</cp:revision>
  <dcterms:created xsi:type="dcterms:W3CDTF">2019-05-07T08:55:56Z</dcterms:created>
  <dcterms:modified xsi:type="dcterms:W3CDTF">2020-06-19T13:05:06Z</dcterms:modified>
</cp:coreProperties>
</file>